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86" r:id="rId2"/>
    <p:sldId id="280" r:id="rId3"/>
    <p:sldId id="281" r:id="rId4"/>
    <p:sldId id="284" r:id="rId5"/>
    <p:sldId id="282" r:id="rId6"/>
    <p:sldId id="308" r:id="rId7"/>
    <p:sldId id="293" r:id="rId8"/>
    <p:sldId id="288" r:id="rId9"/>
    <p:sldId id="298" r:id="rId10"/>
    <p:sldId id="299" r:id="rId11"/>
    <p:sldId id="300" r:id="rId12"/>
    <p:sldId id="307" r:id="rId13"/>
    <p:sldId id="303" r:id="rId14"/>
    <p:sldId id="295" r:id="rId15"/>
    <p:sldId id="296" r:id="rId16"/>
    <p:sldId id="306" r:id="rId17"/>
    <p:sldId id="305" r:id="rId18"/>
    <p:sldId id="290" r:id="rId19"/>
    <p:sldId id="291" r:id="rId20"/>
    <p:sldId id="283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AC9FE"/>
    <a:srgbClr val="F4EECD"/>
    <a:srgbClr val="F6EECD"/>
    <a:srgbClr val="F3EED7"/>
    <a:srgbClr val="1717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8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B23754-ABDD-D64A-9685-FD3149C8C72B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D5044D-201E-C34E-8AF3-1A652C422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B2D972-97A1-404C-BE32-34BA83BEB909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-107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* Let’s look at some high resolution granule examples, that’s where you can really appreciate MODIS</a:t>
            </a:r>
          </a:p>
          <a:p>
            <a:pPr>
              <a:buFontTx/>
              <a:buChar char="•"/>
            </a:pPr>
            <a:r>
              <a:rPr lang="en-US" b="1" smtClean="0"/>
              <a:t> Data granule centered over Central America</a:t>
            </a:r>
          </a:p>
          <a:p>
            <a:pPr>
              <a:buFontTx/>
              <a:buChar char="•"/>
            </a:pPr>
            <a:r>
              <a:rPr lang="en-US" b="1" smtClean="0"/>
              <a:t> [explain dual color bar 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6C3E-76E3-3846-82E2-75C9719597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668FB2-7849-9649-A088-E8C6BDC105F5}" type="slidenum">
              <a:rPr 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8131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64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10000"/>
              </a:spcBef>
              <a:buSzPct val="90000"/>
              <a:buFont typeface="Times" charset="0"/>
              <a:buNone/>
              <a:defRPr/>
            </a:pPr>
            <a:r>
              <a:rPr lang="en-US" sz="1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Typical for retrievals, substitute </a:t>
            </a:r>
            <a:r>
              <a:rPr lang="en-US" sz="1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x</a:t>
            </a:r>
            <a:r>
              <a:rPr lang="en-US" sz="1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axis for what ever retrieved variable you like: you have a “sweet spot” and outside of that region of skill, things go  to hell quickly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SzPct val="90000"/>
              <a:buFont typeface="Times" charset="0"/>
              <a:buNone/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Bin </a:t>
            </a:r>
            <a:r>
              <a:rPr lang="en-US" sz="1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rel</a:t>
            </a:r>
            <a:r>
              <a:rPr lang="en-US" sz="1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</a:t>
            </a:r>
            <a:r>
              <a:rPr lang="en-US" sz="1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unc</a:t>
            </a:r>
            <a:r>
              <a:rPr lang="en-US" sz="1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by IWP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buSzPct val="90000"/>
              <a:buFont typeface="Times" charset="0"/>
              <a:buNone/>
              <a:defRPr/>
            </a:pPr>
            <a:r>
              <a:rPr lang="en-US" sz="1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Min mean </a:t>
            </a:r>
            <a:r>
              <a:rPr lang="en-US" sz="1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unc</a:t>
            </a:r>
            <a:r>
              <a:rPr lang="en-US" sz="1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~14% at just 100-200 g/m2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492B66-8574-E846-BC07-CAF95DA5F49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latin typeface="Arial" pitchFamily="-107" charset="0"/>
              </a:rPr>
              <a:t>routine production of global re is NEW thanks to MODIS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Water clouds only</a:t>
            </a:r>
          </a:p>
          <a:p>
            <a:r>
              <a:rPr lang="en-US" smtClean="0"/>
              <a:t>Daily: unc can range into the high teens and greater</a:t>
            </a:r>
          </a:p>
          <a:p>
            <a:r>
              <a:rPr lang="en-US" smtClean="0"/>
              <a:t>Monthly: high over deserts because there are few retrievals – notice on April 1 there were none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1F8BD0-4293-974A-8FED-B046CF8A96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ML algorithm is designed to flag cases where effective radius retrievals are affected by lower clouds, especially those of different phases.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59C-7D68-7848-A3CE-19052B94653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ML flag has some skill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13C722-01C9-2144-9DC8-C311987BE7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9A9E1-2D18-5C40-ACA4-614E71F1D87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latin typeface="Arial" pitchFamily="-107" charset="0"/>
              </a:rPr>
              <a:t>Global re: solid lines = Aqua; dashed = Terra; blue = ocean, red = land</a:t>
            </a:r>
          </a:p>
          <a:p>
            <a:pPr eaLnBrk="1" hangingPunct="1"/>
            <a:r>
              <a:rPr lang="en-US" b="1" smtClean="0">
                <a:latin typeface="Arial" pitchFamily="-107" charset="0"/>
              </a:rPr>
              <a:t>Significantly smaller re over land</a:t>
            </a:r>
          </a:p>
          <a:p>
            <a:pPr eaLnBrk="1" hangingPunct="1"/>
            <a:r>
              <a:rPr lang="en-US" b="1" smtClean="0">
                <a:latin typeface="Arial" pitchFamily="-107" charset="0"/>
              </a:rPr>
              <a:t>Lesson here: means don’t necessarily mean much, generally skewed distributions sometimes the mode (most likely value) is more informative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BAFE04-2457-8F45-94A5-C898D571030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latin typeface="Arial" pitchFamily="-107" charset="0"/>
              </a:rPr>
              <a:t>2D distribution allow for the study of correlations, and we have a number of 2D cloud histograms in the L3 product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7732C-2936-894A-B587-656CB882A7B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i.e., certainly Instrument-driven to a large part</a:t>
            </a:r>
          </a:p>
          <a:p>
            <a:r>
              <a:rPr lang="en-US" smtClean="0"/>
              <a:t>I don’t know what “truth” is, but I know it depends on the user. Truth … maybe not the beholder, but certainly the user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24D3A-3F9B-484D-A564-8F1ED8BA666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4B7C0-6D5D-0F46-B067-24FBD3C4B520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Historical: hard to appreciate where you are, if you don’t know where you came from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C70E27-9E02-784D-8272-BB9B605440C5}" type="slidenum">
              <a:rPr 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343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r>
              <a:rPr lang="en-US" smtClean="0">
                <a:latin typeface="Arial" pitchFamily="-107" charset="0"/>
              </a:rPr>
              <a:t>Circa early 90s:  to really appreciate the EOS vision, you need to consider where we were as a community when EOS program was being formulated – what the reference bar was so to speak</a:t>
            </a:r>
          </a:p>
          <a:p>
            <a:pPr defTabSz="914400" eaLnBrk="1" hangingPunct="1"/>
            <a:r>
              <a:rPr lang="en-US" smtClean="0">
                <a:latin typeface="Arial" pitchFamily="-107" charset="0"/>
              </a:rPr>
              <a:t>3.7: original envisioned for cloud contamination for SST</a:t>
            </a:r>
          </a:p>
          <a:p>
            <a:pPr defTabSz="914400" eaLnBrk="1" hangingPunct="1"/>
            <a:r>
              <a:rPr lang="en-US" smtClean="0">
                <a:latin typeface="Arial" pitchFamily="-107" charset="0"/>
              </a:rPr>
              <a:t>HRPT (DB), LAC (local high-res. on board recording)</a:t>
            </a:r>
          </a:p>
          <a:p>
            <a:pPr defTabSz="914400" eaLnBrk="1" hangingPunct="1"/>
            <a:r>
              <a:rPr lang="en-US" smtClean="0">
                <a:latin typeface="Arial" pitchFamily="-107" charset="0"/>
              </a:rPr>
              <a:t>9-track: at least that was the status when EOS data systems were being formulated</a:t>
            </a:r>
          </a:p>
          <a:p>
            <a:pPr defTabSz="914400" eaLnBrk="1" hangingPunct="1"/>
            <a:r>
              <a:rPr lang="en-US" smtClean="0">
                <a:latin typeface="Arial" pitchFamily="-107" charset="0"/>
              </a:rPr>
              <a:t>Aqua control: ±15min, but much tighter over the mission</a:t>
            </a:r>
          </a:p>
          <a:p>
            <a:pPr defTabSz="914400" eaLnBrk="1" hangingPunct="1"/>
            <a:r>
              <a:rPr lang="en-US" smtClean="0">
                <a:latin typeface="Helvetica" pitchFamily="-107" charset="0"/>
              </a:rPr>
              <a:t>daily coverage for both</a:t>
            </a:r>
            <a:endParaRPr lang="en-US" smtClean="0">
              <a:latin typeface="Arial" pitchFamily="-107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1869A-4DB6-2F4D-87F3-F4AE3277940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343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000" smtClean="0">
                <a:latin typeface="Arial" pitchFamily="-107" charset="0"/>
              </a:rPr>
              <a:t>2D for correlation studies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22B4CB-1E4B-F24C-84E6-A796325EB3EB}" type="slidenum">
              <a:rPr 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3434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latin typeface="Arial" pitchFamily="-107" charset="0"/>
              </a:rPr>
              <a:t>Better understand our capabilities - a reasonable understanding of our strengths and weaknesses.</a:t>
            </a:r>
          </a:p>
          <a:p>
            <a:pPr eaLnBrk="1" hangingPunct="1">
              <a:defRPr/>
            </a:pPr>
            <a:endParaRPr lang="en-US" smtClean="0">
              <a:latin typeface="Arial" pitchFamily="-107" charset="0"/>
            </a:endParaRPr>
          </a:p>
          <a:p>
            <a:pPr eaLnBrk="1" hangingPunct="1">
              <a:defRPr/>
            </a:pPr>
            <a:r>
              <a:rPr lang="en-US" smtClean="0">
                <a:latin typeface="Arial" pitchFamily="-107" charset="0"/>
              </a:rPr>
              <a:t>A 23 p. document, with example imagery, is available on-line - but here are the highlights:</a:t>
            </a:r>
          </a:p>
          <a:p>
            <a:pPr eaLnBrk="1" hangingPunct="1">
              <a:defRPr/>
            </a:pPr>
            <a:r>
              <a:rPr lang="en-US" smtClean="0">
                <a:latin typeface="Arial" pitchFamily="-107" charset="0"/>
              </a:rPr>
              <a:t>Two of these items are most relevant for this talk …</a:t>
            </a:r>
          </a:p>
          <a:p>
            <a:pPr eaLnBrk="1" hangingPunct="1">
              <a:defRPr/>
            </a:pPr>
            <a:r>
              <a:rPr lang="en-US" smtClean="0">
                <a:latin typeface="Arial" pitchFamily="-107" charset="0"/>
              </a:rPr>
              <a:t>CSR: not cloud = dust, heavy smoke, snow, sun glint. You’ll see in an example that we don’t have much to do.</a:t>
            </a:r>
          </a:p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  <a:latin typeface="Arial" pitchFamily="-107" charset="0"/>
            </a:endParaRPr>
          </a:p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7" charset="0"/>
              </a:rPr>
              <a:t>Some cloud retrievals considered basic and fundamental are ill-defined: What is a cloud mask? What is a cloud (depends on the part of the spectrum, among other things)? Cloud phase?</a:t>
            </a:r>
            <a:endParaRPr lang="en-US" smtClean="0">
              <a:latin typeface="Arial" pitchFamily="-107" charset="0"/>
            </a:endParaRPr>
          </a:p>
          <a:p>
            <a:pPr eaLnBrk="1" hangingPunct="1">
              <a:defRPr/>
            </a:pPr>
            <a:endParaRPr lang="en-US" smtClean="0">
              <a:latin typeface="Arial" pitchFamily="-107" charset="0"/>
            </a:endParaRPr>
          </a:p>
          <a:p>
            <a:pPr eaLnBrk="1" hangingPunct="1">
              <a:defRPr/>
            </a:pPr>
            <a:r>
              <a:rPr lang="en-US" smtClean="0">
                <a:latin typeface="Arial" pitchFamily="-107" charset="0"/>
              </a:rPr>
              <a:t>ML flag with aggregation to L3</a:t>
            </a:r>
          </a:p>
          <a:p>
            <a:pPr eaLnBrk="1" hangingPunct="1">
              <a:defRPr/>
            </a:pPr>
            <a:endParaRPr lang="en-US" smtClean="0">
              <a:latin typeface="Arial" pitchFamily="-107" charset="0"/>
            </a:endParaRPr>
          </a:p>
          <a:p>
            <a:pPr eaLnBrk="1" hangingPunct="1">
              <a:defRPr/>
            </a:pPr>
            <a:r>
              <a:rPr lang="en-US" smtClean="0">
                <a:latin typeface="Arial" pitchFamily="-107" charset="0"/>
              </a:rPr>
              <a:t>Now let me show some Level-2 example, roughly in this order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6E527F-7163-A64B-B029-D8001C0E449F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-107" charset="0"/>
              </a:rPr>
              <a:t>Working to establish validation vs. CALIPSO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A1EA61-EBA6-A943-AA90-CAAC6A6F464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Mention: C-C grant with Steve Ackerman and Bob Holz …</a:t>
            </a:r>
          </a:p>
          <a:p>
            <a:endParaRPr lang="en-US" smtClean="0"/>
          </a:p>
          <a:p>
            <a:r>
              <a:rPr lang="en-US" b="1" smtClean="0"/>
              <a:t>The results of these pixel-level comparisons are very sensitive to how the data is filtered,</a:t>
            </a:r>
            <a:r>
              <a:rPr lang="en-US" smtClean="0"/>
              <a:t> and Bob and I have gone back and forth in trying to find meaningful ways to compare an apple pixel with an orange pixel. Adjusting any of these knobs … will significantly change the co-location counts and statistics. </a:t>
            </a:r>
          </a:p>
          <a:p>
            <a:endParaRPr lang="en-US" smtClean="0"/>
          </a:p>
          <a:p>
            <a:r>
              <a:rPr lang="en-US" smtClean="0"/>
              <a:t>* </a:t>
            </a:r>
            <a:r>
              <a:rPr lang="en-US" i="1" smtClean="0"/>
              <a:t>Not the operational CALIPSO phase algorithm</a:t>
            </a:r>
            <a:r>
              <a:rPr lang="en-US" smtClean="0"/>
              <a:t>. Bob Holz et al. using a combination of lidar depolarization + mean cloud layer temperature (derived from model analysis). Average of ~4 laser shots in 1km MODIS FOV; solar contamination of depolarization signal significant. Only confident CALIPSO phase used in comparisons.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6101B9-2018-5D4C-9CAC-2792EF33495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5843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-107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566BFE-3BD6-E647-A7E5-F15B368D5464}" type="slidenum">
              <a:rPr 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rgbClr val="666666"/>
                </a:solidFill>
              </a:rPr>
              <a:t>ITCZ, southern oceans, convection in Southern Africa, East cost of US, elsewhere</a:t>
            </a:r>
          </a:p>
          <a:p>
            <a:pPr eaLnBrk="1" hangingPunct="1"/>
            <a:r>
              <a:rPr lang="en-US" smtClean="0">
                <a:solidFill>
                  <a:srgbClr val="666666"/>
                </a:solidFill>
              </a:rPr>
              <a:t>Cloud_Optical_Thickness_Ice_QA_Mean_Mean</a:t>
            </a:r>
          </a:p>
          <a:p>
            <a:pPr eaLnBrk="1" hangingPunct="1"/>
            <a:endParaRPr lang="en-US" smtClean="0">
              <a:latin typeface="Arial" pitchFamily="-107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AF490-1C26-7D47-8DDF-5D394717967C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D5012-3C88-4148-960D-65A236129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46B89-F73E-504F-8C1E-7A8B9A8781E7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12EB2-96FC-6842-846A-3FD4C7D34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D655D-179C-614F-8B3C-9E3003DD1C27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44A2A-476D-644F-8205-62AA4478B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D61A3-62A8-2243-88BA-6D15519B607C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156B-32D0-8945-B4FF-285044456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97070-E762-1540-8A56-5764B2781F47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CC677-8AA0-C140-9766-B625095D1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79B1-545F-9441-B4B3-1C734FABAB8D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49FA-CE57-9945-A135-B1D7244CF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03586-A73F-5E44-A8DD-BA1D66D60294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746C-AF88-D94D-986E-9CB368D40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428C0-1341-2B4C-A7FC-E582D742D8A1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ACF2-E966-C444-9D59-2D95B56C6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AE85-4014-B94A-AB7A-9CEA9B0840F3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11B0-2D4F-4F4B-AAE9-DE8E7A31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AD8A9-F2D8-D141-AAE8-FF32D2FE02DF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77098-850A-604B-AC8A-D747DA0F2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C623B-FD21-3242-B681-573DC4861FB5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FB5DC-ADA9-EA4D-B6DC-E7D8917CD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6E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03208D-EF41-AC43-8C85-B8F7EA376EC7}" type="datetime1">
              <a:rPr lang="en-US"/>
              <a:pPr>
                <a:defRPr/>
              </a:pPr>
              <a:t>8/7/09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32C5AF-7DC3-2F4C-AF8F-8AF670AEA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Relationship Id="rId5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5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5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509588"/>
            <a:ext cx="8534400" cy="838200"/>
          </a:xfrm>
        </p:spPr>
        <p:txBody>
          <a:bodyPr/>
          <a:lstStyle/>
          <a:p>
            <a:r>
              <a:rPr lang="en-US" sz="2800" smtClean="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Ten Years of Cloud Optical/Microphysical Measurements from MODIS		</a:t>
            </a:r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975" y="1757363"/>
            <a:ext cx="6257925" cy="12271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M. D</a:t>
            </a:r>
            <a:r>
              <a:rPr lang="en-US" sz="18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. </a:t>
            </a:r>
            <a:r>
              <a:rPr lang="en-US" sz="18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King</a:t>
            </a:r>
            <a:r>
              <a:rPr lang="en-US" sz="1800" baseline="300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1</a:t>
            </a:r>
            <a:r>
              <a:rPr lang="en-US" sz="18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, </a:t>
            </a:r>
            <a:r>
              <a:rPr lang="en-US" sz="1800" u="sng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S. Platnick</a:t>
            </a:r>
            <a:r>
              <a:rPr lang="en-US" sz="1800" baseline="300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2</a:t>
            </a:r>
            <a:r>
              <a:rPr lang="en-US" sz="18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, and the entire MOD06 Team</a:t>
            </a:r>
            <a:endParaRPr lang="en-US" sz="1800" baseline="30000" smtClean="0">
              <a:solidFill>
                <a:schemeClr val="tx1"/>
              </a:solidFill>
              <a:ea typeface="Arial" pitchFamily="-107" charset="0"/>
              <a:cs typeface="Arial" pitchFamily="-107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1600" baseline="300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1</a:t>
            </a:r>
            <a:r>
              <a:rPr lang="en-US" sz="16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Laboratory </a:t>
            </a:r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for Atmospheric and Space Physics</a:t>
            </a:r>
          </a:p>
          <a:p>
            <a:pPr eaLnBrk="1" hangingPunct="1">
              <a:spcBef>
                <a:spcPct val="0"/>
              </a:spcBef>
              <a:buFont typeface="Wingdings" pitchFamily="-107" charset="2"/>
              <a:buNone/>
            </a:pPr>
            <a:r>
              <a:rPr lang="en-US" sz="16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University of Colorado-</a:t>
            </a:r>
            <a:r>
              <a:rPr lang="en-US" sz="16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Boulder, USA</a:t>
            </a:r>
          </a:p>
          <a:p>
            <a:pPr eaLnBrk="1" hangingPunct="1">
              <a:spcBef>
                <a:spcPct val="0"/>
              </a:spcBef>
            </a:pPr>
            <a:r>
              <a:rPr lang="en-US" sz="1600" baseline="300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2</a:t>
            </a:r>
            <a:r>
              <a:rPr lang="en-US" sz="160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NASA GSFC, Greenbelt MD, USA</a:t>
            </a:r>
            <a:endParaRPr lang="en-US" sz="1600">
              <a:solidFill>
                <a:schemeClr val="tx1"/>
              </a:solidFill>
              <a:ea typeface="Arial" pitchFamily="-107" charset="0"/>
              <a:cs typeface="Arial" pitchFamily="-107" charset="0"/>
            </a:endParaRPr>
          </a:p>
        </p:txBody>
      </p:sp>
      <p:pic>
        <p:nvPicPr>
          <p:cNvPr id="1434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222500"/>
            <a:ext cx="44958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13"/>
          <p:cNvSpPr txBox="1">
            <a:spLocks/>
          </p:cNvSpPr>
          <p:nvPr/>
        </p:nvSpPr>
        <p:spPr>
          <a:xfrm>
            <a:off x="557213" y="4619625"/>
            <a:ext cx="3814762" cy="1039813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buFont typeface="Arial" pitchFamily="-107" charset="0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Arial" pitchFamily="-107" charset="0"/>
                <a:cs typeface="Arial" pitchFamily="-107" charset="0"/>
              </a:rPr>
              <a:t>IGARSS Cape Town</a:t>
            </a:r>
          </a:p>
          <a:p>
            <a:pPr algn="ctr">
              <a:spcBef>
                <a:spcPts val="300"/>
              </a:spcBef>
              <a:buFont typeface="Arial" pitchFamily="-107" charset="0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Arial" pitchFamily="-107" charset="0"/>
                <a:cs typeface="Arial" pitchFamily="-107" charset="0"/>
              </a:rPr>
              <a:t>MODIS@10 – Session I</a:t>
            </a:r>
          </a:p>
          <a:p>
            <a:pPr algn="ctr">
              <a:spcBef>
                <a:spcPts val="300"/>
              </a:spcBef>
              <a:buFont typeface="Arial" pitchFamily="-107" charset="0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Arial" pitchFamily="-107" charset="0"/>
                <a:cs typeface="Arial" pitchFamily="-107" charset="0"/>
              </a:rPr>
              <a:t>16 July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YD06_L2"/>
          <p:cNvPicPr>
            <a:picLocks noChangeAspect="1" noChangeArrowheads="1"/>
          </p:cNvPicPr>
          <p:nvPr/>
        </p:nvPicPr>
        <p:blipFill>
          <a:blip r:embed="rId3"/>
          <a:srcRect l="3255" t="9489" r="16396" b="9781"/>
          <a:stretch>
            <a:fillRect/>
          </a:stretch>
        </p:blipFill>
        <p:spPr bwMode="auto">
          <a:xfrm>
            <a:off x="331788" y="1417638"/>
            <a:ext cx="40767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MYD06_L2"/>
          <p:cNvPicPr>
            <a:picLocks noChangeAspect="1" noChangeArrowheads="1"/>
          </p:cNvPicPr>
          <p:nvPr/>
        </p:nvPicPr>
        <p:blipFill>
          <a:blip r:embed="rId4"/>
          <a:srcRect l="3380" t="9052" r="16396" b="9781"/>
          <a:stretch>
            <a:fillRect/>
          </a:stretch>
        </p:blipFill>
        <p:spPr bwMode="auto">
          <a:xfrm>
            <a:off x="4756150" y="1409700"/>
            <a:ext cx="407035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349500" y="6215063"/>
            <a:ext cx="45974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5425" indent="-225425" algn="ctr">
              <a:lnSpc>
                <a:spcPct val="95000"/>
              </a:lnSpc>
              <a:buSzPct val="90000"/>
              <a:buFont typeface="Times" charset="0"/>
              <a:buNone/>
              <a:defRPr/>
            </a:pPr>
            <a:r>
              <a:rPr lang="en-US" sz="1400" ker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Error sources: calibration/forward model,</a:t>
            </a:r>
          </a:p>
          <a:p>
            <a:pPr marL="225425" indent="-225425" algn="ctr">
              <a:lnSpc>
                <a:spcPct val="95000"/>
              </a:lnSpc>
              <a:buSzPct val="90000"/>
              <a:buFont typeface="Times" charset="0"/>
              <a:buNone/>
              <a:defRPr/>
            </a:pPr>
            <a:r>
              <a:rPr lang="en-US" sz="1400" ker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surface albedo, atmospheric correction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808163" y="1012825"/>
            <a:ext cx="1220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/>
              <a:t>WP</a:t>
            </a:r>
            <a:r>
              <a:rPr lang="en-US"/>
              <a:t> (gm</a:t>
            </a:r>
            <a:r>
              <a:rPr lang="en-US" baseline="30000"/>
              <a:t>-2</a:t>
            </a:r>
            <a:r>
              <a:rPr lang="en-US"/>
              <a:t>)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949950" y="1012825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Symbol" pitchFamily="-107" charset="2"/>
                <a:sym typeface="Symbol" pitchFamily="-107" charset="2"/>
              </a:rPr>
              <a:t></a:t>
            </a:r>
            <a:r>
              <a:rPr lang="en-US" i="1"/>
              <a:t>WP</a:t>
            </a:r>
            <a:r>
              <a:rPr lang="en-US"/>
              <a:t>/</a:t>
            </a:r>
            <a:r>
              <a:rPr lang="en-US" i="1"/>
              <a:t>WP </a:t>
            </a:r>
            <a:r>
              <a:rPr lang="en-US"/>
              <a:t>(%)</a:t>
            </a:r>
          </a:p>
        </p:txBody>
      </p:sp>
      <p:grpSp>
        <p:nvGrpSpPr>
          <p:cNvPr id="45063" name="Group 7"/>
          <p:cNvGrpSpPr>
            <a:grpSpLocks/>
          </p:cNvGrpSpPr>
          <p:nvPr/>
        </p:nvGrpSpPr>
        <p:grpSpPr bwMode="auto">
          <a:xfrm>
            <a:off x="427038" y="5286375"/>
            <a:ext cx="3919537" cy="863600"/>
            <a:chOff x="269" y="3330"/>
            <a:chExt cx="2469" cy="544"/>
          </a:xfrm>
        </p:grpSpPr>
        <p:sp>
          <p:nvSpPr>
            <p:cNvPr id="45083" name="Rectangle 8"/>
            <p:cNvSpPr>
              <a:spLocks noChangeArrowheads="1"/>
            </p:cNvSpPr>
            <p:nvPr/>
          </p:nvSpPr>
          <p:spPr bwMode="auto">
            <a:xfrm>
              <a:off x="269" y="3330"/>
              <a:ext cx="2469" cy="5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pSp>
          <p:nvGrpSpPr>
            <p:cNvPr id="45084" name="Group 9"/>
            <p:cNvGrpSpPr>
              <a:grpSpLocks/>
            </p:cNvGrpSpPr>
            <p:nvPr/>
          </p:nvGrpSpPr>
          <p:grpSpPr bwMode="auto">
            <a:xfrm>
              <a:off x="305" y="3480"/>
              <a:ext cx="2399" cy="197"/>
              <a:chOff x="351" y="885"/>
              <a:chExt cx="2399" cy="197"/>
            </a:xfrm>
          </p:grpSpPr>
          <p:pic>
            <p:nvPicPr>
              <p:cNvPr id="45093" name="Picture 10" descr="MOD06_L2"/>
              <p:cNvPicPr>
                <a:picLocks noChangeAspect="1" noChangeArrowheads="1"/>
              </p:cNvPicPr>
              <p:nvPr/>
            </p:nvPicPr>
            <p:blipFill>
              <a:blip r:embed="rId5"/>
              <a:srcRect l="12148" r="45119"/>
              <a:stretch>
                <a:fillRect/>
              </a:stretch>
            </p:blipFill>
            <p:spPr bwMode="auto">
              <a:xfrm rot="5400000">
                <a:off x="1452" y="-216"/>
                <a:ext cx="197" cy="2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94" name="Rectangle 11"/>
              <p:cNvSpPr>
                <a:spLocks noChangeArrowheads="1"/>
              </p:cNvSpPr>
              <p:nvPr/>
            </p:nvSpPr>
            <p:spPr bwMode="auto">
              <a:xfrm>
                <a:off x="1472" y="896"/>
                <a:ext cx="85" cy="1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5095" name="Rectangle 12"/>
              <p:cNvSpPr>
                <a:spLocks noChangeArrowheads="1"/>
              </p:cNvSpPr>
              <p:nvPr/>
            </p:nvSpPr>
            <p:spPr bwMode="auto">
              <a:xfrm>
                <a:off x="2640" y="901"/>
                <a:ext cx="95" cy="17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5085" name="Text Box 13"/>
            <p:cNvSpPr txBox="1">
              <a:spLocks noChangeArrowheads="1"/>
            </p:cNvSpPr>
            <p:nvPr/>
          </p:nvSpPr>
          <p:spPr bwMode="auto">
            <a:xfrm>
              <a:off x="1201" y="3337"/>
              <a:ext cx="2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10</a:t>
              </a:r>
              <a:r>
                <a:rPr lang="en-US" sz="1400" baseline="30000">
                  <a:solidFill>
                    <a:schemeClr val="bg1"/>
                  </a:solidFill>
                </a:rPr>
                <a:t>3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45086" name="Text Box 14"/>
            <p:cNvSpPr txBox="1">
              <a:spLocks noChangeArrowheads="1"/>
            </p:cNvSpPr>
            <p:nvPr/>
          </p:nvSpPr>
          <p:spPr bwMode="auto">
            <a:xfrm>
              <a:off x="2398" y="3337"/>
              <a:ext cx="2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10</a:t>
              </a:r>
              <a:r>
                <a:rPr lang="en-US" sz="1400" baseline="30000">
                  <a:solidFill>
                    <a:schemeClr val="bg1"/>
                  </a:solidFill>
                </a:rPr>
                <a:t>3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45087" name="Text Box 15"/>
            <p:cNvSpPr txBox="1">
              <a:spLocks noChangeArrowheads="1"/>
            </p:cNvSpPr>
            <p:nvPr/>
          </p:nvSpPr>
          <p:spPr bwMode="auto">
            <a:xfrm>
              <a:off x="1926" y="3337"/>
              <a:ext cx="2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10</a:t>
              </a:r>
              <a:r>
                <a:rPr lang="en-US" sz="1400" baseline="30000">
                  <a:solidFill>
                    <a:schemeClr val="bg1"/>
                  </a:solidFill>
                </a:rPr>
                <a:t>2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45088" name="Text Box 16"/>
            <p:cNvSpPr txBox="1">
              <a:spLocks noChangeArrowheads="1"/>
            </p:cNvSpPr>
            <p:nvPr/>
          </p:nvSpPr>
          <p:spPr bwMode="auto">
            <a:xfrm>
              <a:off x="1471" y="3337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45089" name="Text Box 17"/>
            <p:cNvSpPr txBox="1">
              <a:spLocks noChangeArrowheads="1"/>
            </p:cNvSpPr>
            <p:nvPr/>
          </p:nvSpPr>
          <p:spPr bwMode="auto">
            <a:xfrm>
              <a:off x="754" y="3337"/>
              <a:ext cx="2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10</a:t>
              </a:r>
              <a:r>
                <a:rPr lang="en-US" sz="1400" baseline="30000">
                  <a:solidFill>
                    <a:schemeClr val="bg1"/>
                  </a:solidFill>
                </a:rPr>
                <a:t>2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45090" name="Text Box 18"/>
            <p:cNvSpPr txBox="1">
              <a:spLocks noChangeArrowheads="1"/>
            </p:cNvSpPr>
            <p:nvPr/>
          </p:nvSpPr>
          <p:spPr bwMode="auto">
            <a:xfrm>
              <a:off x="294" y="3337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45091" name="Text Box 19"/>
            <p:cNvSpPr txBox="1">
              <a:spLocks noChangeArrowheads="1"/>
            </p:cNvSpPr>
            <p:nvPr/>
          </p:nvSpPr>
          <p:spPr bwMode="auto">
            <a:xfrm>
              <a:off x="712" y="3643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ice</a:t>
              </a:r>
            </a:p>
          </p:txBody>
        </p:sp>
        <p:sp>
          <p:nvSpPr>
            <p:cNvPr id="45092" name="Text Box 20"/>
            <p:cNvSpPr txBox="1">
              <a:spLocks noChangeArrowheads="1"/>
            </p:cNvSpPr>
            <p:nvPr/>
          </p:nvSpPr>
          <p:spPr bwMode="auto">
            <a:xfrm>
              <a:off x="1824" y="3643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water</a:t>
              </a:r>
            </a:p>
          </p:txBody>
        </p:sp>
      </p:grpSp>
      <p:grpSp>
        <p:nvGrpSpPr>
          <p:cNvPr id="45064" name="Group 21"/>
          <p:cNvGrpSpPr>
            <a:grpSpLocks/>
          </p:cNvGrpSpPr>
          <p:nvPr/>
        </p:nvGrpSpPr>
        <p:grpSpPr bwMode="auto">
          <a:xfrm>
            <a:off x="4819650" y="5284788"/>
            <a:ext cx="3919538" cy="866775"/>
            <a:chOff x="3036" y="3329"/>
            <a:chExt cx="2469" cy="546"/>
          </a:xfrm>
        </p:grpSpPr>
        <p:sp>
          <p:nvSpPr>
            <p:cNvPr id="45068" name="Text Box 22"/>
            <p:cNvSpPr txBox="1">
              <a:spLocks noChangeArrowheads="1"/>
            </p:cNvSpPr>
            <p:nvPr/>
          </p:nvSpPr>
          <p:spPr bwMode="auto">
            <a:xfrm>
              <a:off x="3524" y="3643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ice</a:t>
              </a:r>
            </a:p>
          </p:txBody>
        </p:sp>
        <p:sp>
          <p:nvSpPr>
            <p:cNvPr id="45069" name="Text Box 23"/>
            <p:cNvSpPr txBox="1">
              <a:spLocks noChangeArrowheads="1"/>
            </p:cNvSpPr>
            <p:nvPr/>
          </p:nvSpPr>
          <p:spPr bwMode="auto">
            <a:xfrm>
              <a:off x="4636" y="3643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45070" name="Rectangle 24"/>
            <p:cNvSpPr>
              <a:spLocks noChangeArrowheads="1"/>
            </p:cNvSpPr>
            <p:nvPr/>
          </p:nvSpPr>
          <p:spPr bwMode="auto">
            <a:xfrm>
              <a:off x="3036" y="3329"/>
              <a:ext cx="2469" cy="5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pSp>
          <p:nvGrpSpPr>
            <p:cNvPr id="45071" name="Group 25"/>
            <p:cNvGrpSpPr>
              <a:grpSpLocks/>
            </p:cNvGrpSpPr>
            <p:nvPr/>
          </p:nvGrpSpPr>
          <p:grpSpPr bwMode="auto">
            <a:xfrm>
              <a:off x="3067" y="3471"/>
              <a:ext cx="2403" cy="197"/>
              <a:chOff x="2957" y="879"/>
              <a:chExt cx="2403" cy="197"/>
            </a:xfrm>
          </p:grpSpPr>
          <p:pic>
            <p:nvPicPr>
              <p:cNvPr id="45080" name="Picture 26" descr="MOD06_L2"/>
              <p:cNvPicPr>
                <a:picLocks noChangeAspect="1" noChangeArrowheads="1"/>
              </p:cNvPicPr>
              <p:nvPr/>
            </p:nvPicPr>
            <p:blipFill>
              <a:blip r:embed="rId6"/>
              <a:srcRect l="12073" t="-82" r="40421" b="82"/>
              <a:stretch>
                <a:fillRect/>
              </a:stretch>
            </p:blipFill>
            <p:spPr bwMode="auto">
              <a:xfrm rot="5400000">
                <a:off x="4060" y="-224"/>
                <a:ext cx="197" cy="2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81" name="Rectangle 27"/>
              <p:cNvSpPr>
                <a:spLocks noChangeArrowheads="1"/>
              </p:cNvSpPr>
              <p:nvPr/>
            </p:nvSpPr>
            <p:spPr bwMode="auto">
              <a:xfrm>
                <a:off x="4080" y="885"/>
                <a:ext cx="95" cy="17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5082" name="Rectangle 28"/>
              <p:cNvSpPr>
                <a:spLocks noChangeArrowheads="1"/>
              </p:cNvSpPr>
              <p:nvPr/>
            </p:nvSpPr>
            <p:spPr bwMode="auto">
              <a:xfrm>
                <a:off x="5260" y="895"/>
                <a:ext cx="95" cy="17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5072" name="Text Box 29"/>
            <p:cNvSpPr txBox="1">
              <a:spLocks noChangeArrowheads="1"/>
            </p:cNvSpPr>
            <p:nvPr/>
          </p:nvSpPr>
          <p:spPr bwMode="auto">
            <a:xfrm>
              <a:off x="4013" y="3338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45073" name="Text Box 30"/>
            <p:cNvSpPr txBox="1">
              <a:spLocks noChangeArrowheads="1"/>
            </p:cNvSpPr>
            <p:nvPr/>
          </p:nvSpPr>
          <p:spPr bwMode="auto">
            <a:xfrm>
              <a:off x="3529" y="3338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45074" name="Text Box 31"/>
            <p:cNvSpPr txBox="1">
              <a:spLocks noChangeArrowheads="1"/>
            </p:cNvSpPr>
            <p:nvPr/>
          </p:nvSpPr>
          <p:spPr bwMode="auto">
            <a:xfrm>
              <a:off x="3068" y="3338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5075" name="Text Box 32"/>
            <p:cNvSpPr txBox="1">
              <a:spLocks noChangeArrowheads="1"/>
            </p:cNvSpPr>
            <p:nvPr/>
          </p:nvSpPr>
          <p:spPr bwMode="auto">
            <a:xfrm>
              <a:off x="5174" y="3341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45076" name="Text Box 33"/>
            <p:cNvSpPr txBox="1">
              <a:spLocks noChangeArrowheads="1"/>
            </p:cNvSpPr>
            <p:nvPr/>
          </p:nvSpPr>
          <p:spPr bwMode="auto">
            <a:xfrm>
              <a:off x="4690" y="3341"/>
              <a:ext cx="2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45077" name="Text Box 34"/>
            <p:cNvSpPr txBox="1">
              <a:spLocks noChangeArrowheads="1"/>
            </p:cNvSpPr>
            <p:nvPr/>
          </p:nvSpPr>
          <p:spPr bwMode="auto">
            <a:xfrm>
              <a:off x="4229" y="3341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5078" name="Text Box 35"/>
            <p:cNvSpPr txBox="1">
              <a:spLocks noChangeArrowheads="1"/>
            </p:cNvSpPr>
            <p:nvPr/>
          </p:nvSpPr>
          <p:spPr bwMode="auto">
            <a:xfrm>
              <a:off x="3525" y="3644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ice</a:t>
              </a:r>
            </a:p>
          </p:txBody>
        </p:sp>
        <p:sp>
          <p:nvSpPr>
            <p:cNvPr id="45079" name="Text Box 36"/>
            <p:cNvSpPr txBox="1">
              <a:spLocks noChangeArrowheads="1"/>
            </p:cNvSpPr>
            <p:nvPr/>
          </p:nvSpPr>
          <p:spPr bwMode="auto">
            <a:xfrm>
              <a:off x="4637" y="3644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water</a:t>
              </a:r>
            </a:p>
          </p:txBody>
        </p:sp>
      </p:grpSp>
      <p:sp>
        <p:nvSpPr>
          <p:cNvPr id="45065" name="Rectangle 37"/>
          <p:cNvSpPr>
            <a:spLocks noChangeArrowheads="1"/>
          </p:cNvSpPr>
          <p:nvPr/>
        </p:nvSpPr>
        <p:spPr bwMode="auto">
          <a:xfrm>
            <a:off x="481013" y="184150"/>
            <a:ext cx="82677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solidFill>
                  <a:srgbClr val="000090"/>
                </a:solidFill>
              </a:rPr>
              <a:t>MODIS Aqua Uncertainty Example</a:t>
            </a:r>
            <a:r>
              <a:rPr lang="en-US">
                <a:solidFill>
                  <a:srgbClr val="000080"/>
                </a:solidFill>
              </a:rPr>
              <a:t/>
            </a:r>
            <a:br>
              <a:rPr lang="en-US">
                <a:solidFill>
                  <a:srgbClr val="000080"/>
                </a:solidFill>
              </a:rPr>
            </a:br>
            <a:r>
              <a:rPr lang="en-US" sz="2000"/>
              <a:t> IWP, LWP, and Baseline Uncertainty Estimate</a:t>
            </a:r>
          </a:p>
        </p:txBody>
      </p:sp>
      <p:sp>
        <p:nvSpPr>
          <p:cNvPr id="45066" name="Rectangle 38"/>
          <p:cNvSpPr>
            <a:spLocks noChangeArrowheads="1"/>
          </p:cNvSpPr>
          <p:nvPr/>
        </p:nvSpPr>
        <p:spPr bwMode="auto">
          <a:xfrm>
            <a:off x="2668588" y="4646613"/>
            <a:ext cx="168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i="1">
                <a:solidFill>
                  <a:srgbClr val="DBDBD7"/>
                </a:solidFill>
              </a:rPr>
              <a:t>Cloud_Water_Path</a:t>
            </a:r>
          </a:p>
        </p:txBody>
      </p:sp>
      <p:sp>
        <p:nvSpPr>
          <p:cNvPr id="45067" name="Rectangle 39"/>
          <p:cNvSpPr>
            <a:spLocks noChangeArrowheads="1"/>
          </p:cNvSpPr>
          <p:nvPr/>
        </p:nvSpPr>
        <p:spPr bwMode="auto">
          <a:xfrm>
            <a:off x="6167438" y="4662488"/>
            <a:ext cx="2684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i="1">
                <a:solidFill>
                  <a:srgbClr val="DBDBD7"/>
                </a:solidFill>
              </a:rPr>
              <a:t>Cloud_Water_Path_Uncertainty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1300163" y="1168400"/>
            <a:ext cx="6586537" cy="5080000"/>
            <a:chOff x="844" y="736"/>
            <a:chExt cx="4149" cy="3200"/>
          </a:xfrm>
        </p:grpSpPr>
        <p:sp>
          <p:nvSpPr>
            <p:cNvPr id="60422" name="Rectangle 3"/>
            <p:cNvSpPr>
              <a:spLocks noChangeArrowheads="1"/>
            </p:cNvSpPr>
            <p:nvPr/>
          </p:nvSpPr>
          <p:spPr bwMode="auto">
            <a:xfrm>
              <a:off x="844" y="736"/>
              <a:ext cx="4149" cy="3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47111" name="Picture 4" descr="Cloud_Water_Path_Unc_ice_ocean_2Dvs_retrieval"/>
            <p:cNvPicPr>
              <a:picLocks noChangeAspect="1" noChangeArrowheads="1"/>
            </p:cNvPicPr>
            <p:nvPr/>
          </p:nvPicPr>
          <p:blipFill>
            <a:blip r:embed="rId3"/>
            <a:srcRect t="23235"/>
            <a:stretch>
              <a:fillRect/>
            </a:stretch>
          </p:blipFill>
          <p:spPr bwMode="auto">
            <a:xfrm>
              <a:off x="1096" y="870"/>
              <a:ext cx="3449" cy="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5446" name="Line 6"/>
          <p:cNvSpPr>
            <a:spLocks noChangeShapeType="1"/>
          </p:cNvSpPr>
          <p:nvPr/>
        </p:nvSpPr>
        <p:spPr bwMode="auto">
          <a:xfrm>
            <a:off x="2668588" y="4916488"/>
            <a:ext cx="40735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481013" y="185738"/>
            <a:ext cx="82677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MODIS Aqua Uncertainty Example, cont.</a:t>
            </a:r>
            <a:r>
              <a:rPr lang="en-US">
                <a:solidFill>
                  <a:srgbClr val="0000BA"/>
                </a:solidFill>
                <a:latin typeface="Comic Sans MS" pitchFamily="-107" charset="0"/>
              </a:rPr>
              <a:t/>
            </a:r>
            <a:br>
              <a:rPr lang="en-US">
                <a:solidFill>
                  <a:srgbClr val="0000BA"/>
                </a:solidFill>
                <a:latin typeface="Comic Sans MS" pitchFamily="-107" charset="0"/>
              </a:rPr>
            </a:br>
            <a:r>
              <a:rPr lang="en-US" sz="2000"/>
              <a:t> Uncertainty vs. IWP: Ocean Pixels Only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6883400" y="1460500"/>
            <a:ext cx="317500" cy="384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5"/>
          <p:cNvGrpSpPr>
            <a:grpSpLocks/>
          </p:cNvGrpSpPr>
          <p:nvPr/>
        </p:nvGrpSpPr>
        <p:grpSpPr bwMode="auto">
          <a:xfrm>
            <a:off x="3482975" y="1055688"/>
            <a:ext cx="5494338" cy="5445125"/>
            <a:chOff x="3470256" y="1131735"/>
            <a:chExt cx="5494573" cy="5444903"/>
          </a:xfrm>
        </p:grpSpPr>
        <p:sp>
          <p:nvSpPr>
            <p:cNvPr id="5" name="Rectangle 4"/>
            <p:cNvSpPr/>
            <p:nvPr/>
          </p:nvSpPr>
          <p:spPr>
            <a:xfrm>
              <a:off x="3470256" y="1131735"/>
              <a:ext cx="5494573" cy="544490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9158" name="Picture 5" descr="Cloud Effective Radiu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24263" y="1210375"/>
              <a:ext cx="5289550" cy="51212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49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144463"/>
            <a:ext cx="8534400" cy="8382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90"/>
                </a:solidFill>
              </a:rPr>
              <a:t>Monthly Mean Cloud Effective Radius</a:t>
            </a:r>
            <a:br>
              <a:rPr lang="en-US" sz="2400">
                <a:solidFill>
                  <a:srgbClr val="000090"/>
                </a:solidFill>
              </a:rPr>
            </a:br>
            <a:r>
              <a:rPr lang="en-US" sz="1800"/>
              <a:t>Terra, QA Mean, July 2006</a:t>
            </a: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204788" y="1524000"/>
            <a:ext cx="327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SzPct val="85000"/>
              <a:buFont typeface="Wingdings" pitchFamily="-107" charset="2"/>
              <a:buChar char="§"/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Arial" pitchFamily="-107" charset="0"/>
                <a:cs typeface="Arial" pitchFamily="-107" charset="0"/>
              </a:rPr>
              <a:t>Liquid water clouds</a:t>
            </a:r>
          </a:p>
          <a:p>
            <a:pPr marL="404813" lvl="1" indent="-161925">
              <a:spcBef>
                <a:spcPct val="20000"/>
              </a:spcBef>
              <a:buClr>
                <a:schemeClr val="tx2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Arial" pitchFamily="-107" charset="0"/>
                <a:cs typeface="Arial" pitchFamily="-107" charset="0"/>
              </a:rPr>
              <a:t>Larger droplets in SH  than NH</a:t>
            </a:r>
          </a:p>
          <a:p>
            <a:pPr marL="404813" lvl="1" indent="-161925">
              <a:spcBef>
                <a:spcPct val="20000"/>
              </a:spcBef>
              <a:buClr>
                <a:schemeClr val="tx2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Arial" pitchFamily="-107" charset="0"/>
                <a:cs typeface="Arial" pitchFamily="-107" charset="0"/>
              </a:rPr>
              <a:t>Larger droplets over ocean than land (less condensation nuclei)</a:t>
            </a:r>
          </a:p>
          <a:p>
            <a:pPr marL="233363" indent="-233363">
              <a:spcBef>
                <a:spcPct val="20000"/>
              </a:spcBef>
              <a:buSzPct val="85000"/>
              <a:buFont typeface="Wingdings" pitchFamily="-107" charset="2"/>
              <a:buChar char="§"/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Arial" pitchFamily="-107" charset="0"/>
                <a:cs typeface="Arial" pitchFamily="-107" charset="0"/>
              </a:rPr>
              <a:t>Ice clouds</a:t>
            </a:r>
          </a:p>
          <a:p>
            <a:pPr marL="404813" lvl="1" indent="-161925">
              <a:spcBef>
                <a:spcPct val="20000"/>
              </a:spcBef>
              <a:buClr>
                <a:schemeClr val="tx2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Arial" pitchFamily="-107" charset="0"/>
                <a:cs typeface="Arial" pitchFamily="-107" charset="0"/>
              </a:rPr>
              <a:t>Larger in tropics than high latitudes</a:t>
            </a:r>
          </a:p>
          <a:p>
            <a:pPr marL="404813" lvl="1" indent="-161925">
              <a:spcBef>
                <a:spcPct val="20000"/>
              </a:spcBef>
              <a:buClr>
                <a:schemeClr val="tx2"/>
              </a:buClr>
              <a:buFontTx/>
              <a:buChar char="–"/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Arial" pitchFamily="-107" charset="0"/>
                <a:cs typeface="Arial" pitchFamily="-107" charset="0"/>
              </a:rPr>
              <a:t>Small ice crystals at top of deep convection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/>
        </p:nvSpPr>
        <p:spPr bwMode="auto">
          <a:xfrm>
            <a:off x="430213" y="153988"/>
            <a:ext cx="83454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200" dirty="0">
                <a:solidFill>
                  <a:srgbClr val="00009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Uncertainty in Mean </a:t>
            </a:r>
            <a:r>
              <a:rPr lang="en-US" sz="2200" i="1" dirty="0">
                <a:solidFill>
                  <a:srgbClr val="000090"/>
                </a:solidFill>
                <a:latin typeface="Times" pitchFamily="-65" charset="0"/>
                <a:ea typeface="Times" pitchFamily="-65" charset="0"/>
                <a:cs typeface="Times" pitchFamily="-65" charset="0"/>
                <a:sym typeface="Symbol" pitchFamily="-65" charset="2"/>
              </a:rPr>
              <a:t>r</a:t>
            </a:r>
            <a:r>
              <a:rPr lang="en-US" sz="2200" baseline="-25000" dirty="0">
                <a:solidFill>
                  <a:srgbClr val="00009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e</a:t>
            </a:r>
            <a:r>
              <a:rPr lang="en-US" sz="2200" dirty="0">
                <a:solidFill>
                  <a:srgbClr val="00009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:</a:t>
            </a:r>
            <a:r>
              <a:rPr lang="en-US" sz="2200" dirty="0">
                <a:solidFill>
                  <a:srgbClr val="00009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Daily &amp; Monthly Example</a:t>
            </a:r>
            <a:r>
              <a:rPr lang="en-US" dirty="0">
                <a:solidFill>
                  <a:srgbClr val="00008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dirty="0">
                <a:solidFill>
                  <a:srgbClr val="00008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liquid water clouds, MODIS Aqua C5</a:t>
            </a:r>
          </a:p>
        </p:txBody>
      </p:sp>
      <p:grpSp>
        <p:nvGrpSpPr>
          <p:cNvPr id="51203" name="Group 15"/>
          <p:cNvGrpSpPr>
            <a:grpSpLocks/>
          </p:cNvGrpSpPr>
          <p:nvPr/>
        </p:nvGrpSpPr>
        <p:grpSpPr bwMode="auto">
          <a:xfrm>
            <a:off x="377825" y="1001713"/>
            <a:ext cx="8451850" cy="5715000"/>
            <a:chOff x="378582" y="1001302"/>
            <a:chExt cx="8450949" cy="5714745"/>
          </a:xfrm>
        </p:grpSpPr>
        <p:sp>
          <p:nvSpPr>
            <p:cNvPr id="51204" name="Rectangle 14"/>
            <p:cNvSpPr>
              <a:spLocks noChangeArrowheads="1"/>
            </p:cNvSpPr>
            <p:nvPr/>
          </p:nvSpPr>
          <p:spPr bwMode="auto">
            <a:xfrm>
              <a:off x="378582" y="1001302"/>
              <a:ext cx="8450949" cy="57147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B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1205" name="Text Box 15"/>
            <p:cNvSpPr txBox="1">
              <a:spLocks noChangeArrowheads="1"/>
            </p:cNvSpPr>
            <p:nvPr/>
          </p:nvSpPr>
          <p:spPr bwMode="auto">
            <a:xfrm>
              <a:off x="6542088" y="1741133"/>
              <a:ext cx="2149475" cy="925513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Assumption: </a:t>
              </a:r>
            </a:p>
            <a:p>
              <a:pPr algn="ctr"/>
              <a:r>
                <a:rPr lang="en-US"/>
                <a:t>pixel-level error sources correlated</a:t>
              </a:r>
            </a:p>
          </p:txBody>
        </p:sp>
        <p:sp>
          <p:nvSpPr>
            <p:cNvPr id="51206" name="Text Box 16"/>
            <p:cNvSpPr txBox="1">
              <a:spLocks noChangeArrowheads="1"/>
            </p:cNvSpPr>
            <p:nvPr/>
          </p:nvSpPr>
          <p:spPr bwMode="auto">
            <a:xfrm>
              <a:off x="6821488" y="4199547"/>
              <a:ext cx="1590675" cy="1200150"/>
            </a:xfrm>
            <a:prstGeom prst="rect">
              <a:avLst/>
            </a:prstGeom>
            <a:solidFill>
              <a:srgbClr val="E6E6E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Assumption: </a:t>
              </a:r>
            </a:p>
            <a:p>
              <a:pPr algn="ctr"/>
              <a:r>
                <a:rPr lang="en-US"/>
                <a:t>daily errors uncorrelated (optimistic)</a:t>
              </a:r>
            </a:p>
          </p:txBody>
        </p:sp>
        <p:pic>
          <p:nvPicPr>
            <p:cNvPr id="51207" name="Picture 17" descr="Cloud Effective Radius Uncertainty - 4-05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3465" y="1086558"/>
              <a:ext cx="4447642" cy="4789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8" name="Picture 9" descr="uncert color bar.jpg"/>
            <p:cNvPicPr>
              <a:picLocks noChangeAspect="1"/>
            </p:cNvPicPr>
            <p:nvPr/>
          </p:nvPicPr>
          <p:blipFill>
            <a:blip r:embed="rId4"/>
            <a:srcRect l="35625" t="44119" b="37750"/>
            <a:stretch>
              <a:fillRect/>
            </a:stretch>
          </p:blipFill>
          <p:spPr bwMode="auto">
            <a:xfrm>
              <a:off x="3003234" y="5917309"/>
              <a:ext cx="2644856" cy="757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35728" y="1842639"/>
              <a:ext cx="1403200" cy="6460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Aqua: Daily</a:t>
              </a:r>
            </a:p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1 April 2005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0805" y="4438086"/>
              <a:ext cx="1673047" cy="6460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Aqua: Monthly</a:t>
              </a:r>
            </a:p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April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68275" y="50800"/>
            <a:ext cx="88074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ts val="2200"/>
              </a:lnSpc>
            </a:pPr>
            <a:r>
              <a:rPr lang="en-US" sz="2200">
                <a:solidFill>
                  <a:srgbClr val="000090"/>
                </a:solidFill>
              </a:rPr>
              <a:t>MODIS Level-3 C5 Multilayer Cloud Flag, August 2006 </a:t>
            </a:r>
            <a:r>
              <a:rPr lang="en-US">
                <a:solidFill>
                  <a:srgbClr val="0000C1"/>
                </a:solidFill>
              </a:rPr>
              <a:t/>
            </a:r>
            <a:br>
              <a:rPr lang="en-US">
                <a:solidFill>
                  <a:srgbClr val="0000C1"/>
                </a:solidFill>
              </a:rPr>
            </a:br>
            <a:r>
              <a:rPr lang="en-US" sz="2000"/>
              <a:t>Fraction of retrieved cloudy pixels (all phases) where the flag is set</a:t>
            </a: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1633538" y="1012825"/>
            <a:ext cx="5921375" cy="5537200"/>
            <a:chOff x="1029" y="693"/>
            <a:chExt cx="3730" cy="3488"/>
          </a:xfrm>
        </p:grpSpPr>
        <p:sp>
          <p:nvSpPr>
            <p:cNvPr id="55309" name="Rectangle 4"/>
            <p:cNvSpPr>
              <a:spLocks noChangeAspect="1" noChangeArrowheads="1"/>
            </p:cNvSpPr>
            <p:nvPr/>
          </p:nvSpPr>
          <p:spPr bwMode="auto">
            <a:xfrm>
              <a:off x="1029" y="693"/>
              <a:ext cx="3730" cy="34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ECEC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ts val="2200"/>
                </a:lnSpc>
              </a:pPr>
              <a:endParaRPr lang="en-US"/>
            </a:p>
          </p:txBody>
        </p:sp>
        <p:pic>
          <p:nvPicPr>
            <p:cNvPr id="55310" name="Picture 5" descr="Multilayer Cloud Flag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2" y="736"/>
              <a:ext cx="3568" cy="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1" name="Picture 6" descr="Multilayer Cloud Flag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2" y="2472"/>
              <a:ext cx="3568" cy="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2" name="Picture 7" descr="ML_Fraction_Combined_FMean_Aqua"/>
            <p:cNvPicPr>
              <a:picLocks noChangeAspect="1" noChangeArrowheads="1"/>
            </p:cNvPicPr>
            <p:nvPr/>
          </p:nvPicPr>
          <p:blipFill>
            <a:blip r:embed="rId4"/>
            <a:srcRect l="2684" t="23264" r="15158" b="23364"/>
            <a:stretch>
              <a:fillRect/>
            </a:stretch>
          </p:blipFill>
          <p:spPr bwMode="auto">
            <a:xfrm>
              <a:off x="1070" y="839"/>
              <a:ext cx="3122" cy="1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3" name="Picture 8" descr="ML_Fraction_Combined_FMean_Terra"/>
            <p:cNvPicPr>
              <a:picLocks noChangeAspect="1" noChangeArrowheads="1"/>
            </p:cNvPicPr>
            <p:nvPr/>
          </p:nvPicPr>
          <p:blipFill>
            <a:blip r:embed="rId5"/>
            <a:srcRect l="2527" t="23059" r="15158" b="23264"/>
            <a:stretch>
              <a:fillRect/>
            </a:stretch>
          </p:blipFill>
          <p:spPr bwMode="auto">
            <a:xfrm>
              <a:off x="1067" y="2577"/>
              <a:ext cx="3128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4" name="Text Box 9"/>
            <p:cNvSpPr txBox="1">
              <a:spLocks noChangeArrowheads="1"/>
            </p:cNvSpPr>
            <p:nvPr/>
          </p:nvSpPr>
          <p:spPr bwMode="auto">
            <a:xfrm>
              <a:off x="3692" y="753"/>
              <a:ext cx="4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/>
                <a:t>Aqua</a:t>
              </a:r>
            </a:p>
          </p:txBody>
        </p:sp>
        <p:sp>
          <p:nvSpPr>
            <p:cNvPr id="55315" name="Text Box 10"/>
            <p:cNvSpPr txBox="1">
              <a:spLocks noChangeArrowheads="1"/>
            </p:cNvSpPr>
            <p:nvPr/>
          </p:nvSpPr>
          <p:spPr bwMode="auto">
            <a:xfrm>
              <a:off x="3688" y="2497"/>
              <a:ext cx="44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/>
                <a:t>Terra</a:t>
              </a:r>
            </a:p>
          </p:txBody>
        </p:sp>
      </p:grpSp>
      <p:grpSp>
        <p:nvGrpSpPr>
          <p:cNvPr id="55300" name="Group 11"/>
          <p:cNvGrpSpPr>
            <a:grpSpLocks/>
          </p:cNvGrpSpPr>
          <p:nvPr/>
        </p:nvGrpSpPr>
        <p:grpSpPr bwMode="auto">
          <a:xfrm>
            <a:off x="1685925" y="3686175"/>
            <a:ext cx="5773738" cy="2825750"/>
            <a:chOff x="1062" y="2377"/>
            <a:chExt cx="3637" cy="1780"/>
          </a:xfrm>
        </p:grpSpPr>
        <p:grpSp>
          <p:nvGrpSpPr>
            <p:cNvPr id="55301" name="Group 12"/>
            <p:cNvGrpSpPr>
              <a:grpSpLocks/>
            </p:cNvGrpSpPr>
            <p:nvPr/>
          </p:nvGrpSpPr>
          <p:grpSpPr bwMode="auto">
            <a:xfrm>
              <a:off x="1062" y="2377"/>
              <a:ext cx="3637" cy="1780"/>
              <a:chOff x="1062" y="2377"/>
              <a:chExt cx="3637" cy="1780"/>
            </a:xfrm>
          </p:grpSpPr>
          <p:grpSp>
            <p:nvGrpSpPr>
              <p:cNvPr id="55303" name="Group 13"/>
              <p:cNvGrpSpPr>
                <a:grpSpLocks/>
              </p:cNvGrpSpPr>
              <p:nvPr/>
            </p:nvGrpSpPr>
            <p:grpSpPr bwMode="auto">
              <a:xfrm>
                <a:off x="1067" y="2512"/>
                <a:ext cx="3135" cy="1645"/>
                <a:chOff x="1067" y="2512"/>
                <a:chExt cx="3135" cy="1645"/>
              </a:xfrm>
            </p:grpSpPr>
            <p:pic>
              <p:nvPicPr>
                <p:cNvPr id="55307" name="Picture 14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t="7033" r="13278" b="6758"/>
                <a:stretch>
                  <a:fillRect/>
                </a:stretch>
              </p:blipFill>
              <p:spPr bwMode="auto">
                <a:xfrm>
                  <a:off x="1067" y="2588"/>
                  <a:ext cx="3135" cy="15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08" name="Rectangle 15"/>
                <p:cNvSpPr>
                  <a:spLocks noChangeArrowheads="1"/>
                </p:cNvSpPr>
                <p:nvPr/>
              </p:nvSpPr>
              <p:spPr bwMode="auto">
                <a:xfrm>
                  <a:off x="3712" y="2512"/>
                  <a:ext cx="400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lnSpc>
                      <a:spcPts val="2200"/>
                    </a:lnSpc>
                  </a:pPr>
                  <a:endParaRPr lang="en-US"/>
                </a:p>
              </p:txBody>
            </p:sp>
          </p:grpSp>
          <p:sp>
            <p:nvSpPr>
              <p:cNvPr id="55304" name="Text Box 16"/>
              <p:cNvSpPr txBox="1">
                <a:spLocks noChangeArrowheads="1"/>
              </p:cNvSpPr>
              <p:nvPr/>
            </p:nvSpPr>
            <p:spPr bwMode="auto">
              <a:xfrm>
                <a:off x="1062" y="2377"/>
                <a:ext cx="1358" cy="2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sz="1200"/>
                  <a:t>Cloud Fraction (combined)</a:t>
                </a:r>
              </a:p>
            </p:txBody>
          </p:sp>
          <p:sp>
            <p:nvSpPr>
              <p:cNvPr id="55305" name="Rectangle 17"/>
              <p:cNvSpPr>
                <a:spLocks noChangeArrowheads="1"/>
              </p:cNvSpPr>
              <p:nvPr/>
            </p:nvSpPr>
            <p:spPr bwMode="auto">
              <a:xfrm>
                <a:off x="4304" y="2676"/>
                <a:ext cx="395" cy="115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ts val="2200"/>
                  </a:lnSpc>
                </a:pPr>
                <a:endParaRPr lang="en-US"/>
              </a:p>
            </p:txBody>
          </p:sp>
          <p:sp>
            <p:nvSpPr>
              <p:cNvPr id="55306" name="Text Box 18"/>
              <p:cNvSpPr txBox="1">
                <a:spLocks noChangeArrowheads="1"/>
              </p:cNvSpPr>
              <p:nvPr/>
            </p:nvSpPr>
            <p:spPr bwMode="auto">
              <a:xfrm>
                <a:off x="4249" y="2620"/>
                <a:ext cx="259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sz="1000"/>
                  <a:t>1.0</a:t>
                </a:r>
              </a:p>
            </p:txBody>
          </p:sp>
        </p:grpSp>
        <p:sp>
          <p:nvSpPr>
            <p:cNvPr id="55302" name="Text Box 19"/>
            <p:cNvSpPr txBox="1">
              <a:spLocks noChangeArrowheads="1"/>
            </p:cNvSpPr>
            <p:nvPr/>
          </p:nvSpPr>
          <p:spPr bwMode="auto">
            <a:xfrm>
              <a:off x="4261" y="3261"/>
              <a:ext cx="229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000"/>
                <a:t>0.5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/>
        </p:nvSpPr>
        <p:spPr bwMode="auto">
          <a:xfrm>
            <a:off x="684213" y="349250"/>
            <a:ext cx="7772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ts val="2200"/>
              </a:lnSpc>
            </a:pPr>
            <a:r>
              <a:rPr lang="en-US" sz="2200">
                <a:solidFill>
                  <a:srgbClr val="000090"/>
                </a:solidFill>
              </a:rPr>
              <a:t>Impact on MODIS Ice Cloud Effective Radius Retrievals</a:t>
            </a:r>
            <a:r>
              <a:rPr lang="en-US" sz="2000">
                <a:solidFill>
                  <a:srgbClr val="0000C1"/>
                </a:solidFill>
                <a:latin typeface="ÇlÇr ÇoÉSÉVÉbÉN" charset="0"/>
              </a:rPr>
              <a:t/>
            </a:r>
            <a:br>
              <a:rPr lang="en-US" sz="2000">
                <a:solidFill>
                  <a:srgbClr val="0000C1"/>
                </a:solidFill>
                <a:latin typeface="ÇlÇr ÇoÉSÉVÉbÉN" charset="0"/>
              </a:rPr>
            </a:br>
            <a:r>
              <a:rPr lang="en-US">
                <a:solidFill>
                  <a:srgbClr val="0000C1"/>
                </a:solidFill>
              </a:rPr>
              <a:t> </a:t>
            </a:r>
            <a:r>
              <a:rPr lang="en-US"/>
              <a:t>±55° latitude</a:t>
            </a:r>
            <a:r>
              <a:rPr lang="en-US">
                <a:solidFill>
                  <a:srgbClr val="000000"/>
                </a:solidFill>
                <a:latin typeface="Helvetica" pitchFamily="-107" charset="0"/>
              </a:rPr>
              <a:t>, land &amp; ocean, 4 days in Aug 2006 (Holz et al.)</a:t>
            </a:r>
            <a:r>
              <a:rPr lang="en-US">
                <a:solidFill>
                  <a:srgbClr val="0000C1"/>
                </a:solidFill>
              </a:rPr>
              <a:t> 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185988" y="6324600"/>
            <a:ext cx="476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Helvetica" pitchFamily="-107" charset="0"/>
              </a:rPr>
              <a:t>(CALIOP SL =&gt;  &gt;1km thick and T</a:t>
            </a:r>
            <a:r>
              <a:rPr lang="en-US" sz="1400" baseline="-25000">
                <a:solidFill>
                  <a:srgbClr val="000000"/>
                </a:solidFill>
                <a:latin typeface="Helvetica" pitchFamily="-107" charset="0"/>
              </a:rPr>
              <a:t>mean</a:t>
            </a:r>
            <a:r>
              <a:rPr lang="en-US" sz="1400">
                <a:solidFill>
                  <a:srgbClr val="000000"/>
                </a:solidFill>
                <a:latin typeface="Helvetica" pitchFamily="-107" charset="0"/>
              </a:rPr>
              <a:t>&lt;-20)</a:t>
            </a:r>
            <a:endParaRPr lang="en-US" sz="1600">
              <a:solidFill>
                <a:srgbClr val="000000"/>
              </a:solidFill>
              <a:latin typeface="Helvetica" pitchFamily="-107" charset="0"/>
            </a:endParaRPr>
          </a:p>
        </p:txBody>
      </p:sp>
      <p:pic>
        <p:nvPicPr>
          <p:cNvPr id="57348" name="Picture 4" descr="MODIS_EFR_ICE_HIST_Latlim_-55_55_MaxLayers_1_CThickness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2413" y="1168400"/>
            <a:ext cx="6096000" cy="500380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</p:spPr>
      </p:pic>
      <p:grpSp>
        <p:nvGrpSpPr>
          <p:cNvPr id="57349" name="Group 5"/>
          <p:cNvGrpSpPr>
            <a:grpSpLocks/>
          </p:cNvGrpSpPr>
          <p:nvPr/>
        </p:nvGrpSpPr>
        <p:grpSpPr bwMode="auto">
          <a:xfrm>
            <a:off x="3071813" y="2640013"/>
            <a:ext cx="4254500" cy="1887537"/>
            <a:chOff x="1935" y="1663"/>
            <a:chExt cx="2680" cy="1189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>
              <a:off x="1935" y="1663"/>
              <a:ext cx="513" cy="1189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6807" name="Line 7"/>
            <p:cNvSpPr>
              <a:spLocks noChangeShapeType="1"/>
            </p:cNvSpPr>
            <p:nvPr/>
          </p:nvSpPr>
          <p:spPr bwMode="auto">
            <a:xfrm flipH="1">
              <a:off x="2427" y="1897"/>
              <a:ext cx="757" cy="55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808" name="Text Box 8"/>
            <p:cNvSpPr txBox="1">
              <a:spLocks noChangeArrowheads="1"/>
            </p:cNvSpPr>
            <p:nvPr/>
          </p:nvSpPr>
          <p:spPr bwMode="auto">
            <a:xfrm>
              <a:off x="3130" y="1772"/>
              <a:ext cx="1485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MODIS Single Layer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distribution removes mode associated with water phase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isto Jul2006 R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1708150"/>
            <a:ext cx="8609013" cy="436245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90800" y="2667000"/>
            <a:ext cx="1600200" cy="2762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marL="114300" lvl="1" indent="-161925">
              <a:spcBef>
                <a:spcPct val="20000"/>
              </a:spcBef>
              <a:buClr>
                <a:schemeClr val="tx2"/>
              </a:buClr>
              <a:buSzPct val="85000"/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Mode r</a:t>
            </a:r>
            <a:r>
              <a:rPr lang="en-US" sz="12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e</a:t>
            </a: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 ~ 12-13 µm</a:t>
            </a:r>
          </a:p>
        </p:txBody>
      </p:sp>
      <p:cxnSp>
        <p:nvCxnSpPr>
          <p:cNvPr id="59396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2414588" y="2895600"/>
            <a:ext cx="328612" cy="2730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5939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txBody>
          <a:bodyPr/>
          <a:lstStyle/>
          <a:p>
            <a:pPr eaLnBrk="1" hangingPunct="1"/>
            <a:r>
              <a:rPr lang="en-US" sz="2200" smtClean="0">
                <a:solidFill>
                  <a:srgbClr val="000090"/>
                </a:solidFill>
              </a:rPr>
              <a:t>Level-3 Probability Distributions of Cloud Effective Radius</a:t>
            </a:r>
            <a:r>
              <a:rPr lang="en-US" smtClean="0"/>
              <a:t/>
            </a:r>
            <a:br>
              <a:rPr lang="en-US" smtClean="0"/>
            </a:br>
            <a:r>
              <a:rPr lang="en-US" sz="2000" smtClean="0"/>
              <a:t>July 2006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2322513"/>
            <a:ext cx="1828800" cy="2762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marL="114300" lvl="1" indent="-161925">
              <a:spcBef>
                <a:spcPct val="20000"/>
              </a:spcBef>
              <a:buClr>
                <a:schemeClr val="tx2"/>
              </a:buClr>
              <a:buSzPct val="85000"/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Mode r</a:t>
            </a:r>
            <a:r>
              <a:rPr lang="en-US" sz="12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e</a:t>
            </a: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 ~ 10-11 µm</a:t>
            </a:r>
          </a:p>
        </p:txBody>
      </p:sp>
      <p:sp>
        <p:nvSpPr>
          <p:cNvPr id="9" name="Rectangle 8"/>
          <p:cNvSpPr/>
          <p:nvPr/>
        </p:nvSpPr>
        <p:spPr>
          <a:xfrm>
            <a:off x="6248400" y="3505200"/>
            <a:ext cx="1676400" cy="2762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marL="114300" lvl="1" indent="-161925">
              <a:spcBef>
                <a:spcPct val="20000"/>
              </a:spcBef>
              <a:buClr>
                <a:schemeClr val="tx2"/>
              </a:buClr>
              <a:buSzPct val="85000"/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Mode r</a:t>
            </a:r>
            <a:r>
              <a:rPr lang="en-US" sz="12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e</a:t>
            </a: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107" charset="0"/>
              </a:rPr>
              <a:t> ~ 25-30 µm</a:t>
            </a:r>
          </a:p>
        </p:txBody>
      </p:sp>
      <p:cxnSp>
        <p:nvCxnSpPr>
          <p:cNvPr id="59400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2133600" y="2462213"/>
            <a:ext cx="228600" cy="1524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269875"/>
            <a:ext cx="8534400" cy="8382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0090"/>
                </a:solidFill>
              </a:rPr>
              <a:t>MODIS Optical Thickness vs Effective Radius 2D Histograms</a:t>
            </a:r>
            <a:r>
              <a:rPr lang="en-US" smtClean="0"/>
              <a:t/>
            </a:r>
            <a:br>
              <a:rPr lang="en-US" smtClean="0"/>
            </a:br>
            <a:r>
              <a:rPr lang="en-US" sz="2000" smtClean="0"/>
              <a:t>Marine Stratocumulus (Sc) Water Clouds, August 2007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88913" y="1535113"/>
            <a:ext cx="8791575" cy="493871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1444" name="Picture 17" descr="JHistoBlocks_Aug2008_TauvsRe_Liq_Terra_Namibia_Ocean.pdf"/>
          <p:cNvPicPr>
            <a:picLocks noChangeAspect="1"/>
          </p:cNvPicPr>
          <p:nvPr/>
        </p:nvPicPr>
        <p:blipFill>
          <a:blip r:embed="rId3"/>
          <a:srcRect t="8311"/>
          <a:stretch>
            <a:fillRect/>
          </a:stretch>
        </p:blipFill>
        <p:spPr bwMode="auto">
          <a:xfrm rot="-5400000">
            <a:off x="442912" y="946151"/>
            <a:ext cx="4740275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3"/>
          <p:cNvPicPr>
            <a:picLocks noChangeAspect="1"/>
          </p:cNvPicPr>
          <p:nvPr/>
        </p:nvPicPr>
        <p:blipFill>
          <a:blip r:embed="rId4"/>
          <a:srcRect l="86623" t="6992" r="11951" b="6161"/>
          <a:stretch>
            <a:fillRect/>
          </a:stretch>
        </p:blipFill>
        <p:spPr bwMode="auto">
          <a:xfrm rot="5400000">
            <a:off x="4591844" y="4671219"/>
            <a:ext cx="21907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Box 27"/>
          <p:cNvSpPr txBox="1">
            <a:spLocks noChangeArrowheads="1"/>
          </p:cNvSpPr>
          <p:nvPr/>
        </p:nvSpPr>
        <p:spPr bwMode="auto">
          <a:xfrm>
            <a:off x="3684588" y="6116638"/>
            <a:ext cx="2146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bin probability (linear)</a:t>
            </a: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1393825" y="1185863"/>
            <a:ext cx="219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>
              <a:schemeClr val="bg1">
                <a:lumMod val="85000"/>
                <a:alpha val="34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Namibian Sc region</a:t>
            </a: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>
            <a:off x="5718175" y="1185863"/>
            <a:ext cx="2084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>
              <a:schemeClr val="bg1">
                <a:lumMod val="85000"/>
                <a:alpha val="34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Angolan Sc region</a:t>
            </a:r>
          </a:p>
        </p:txBody>
      </p:sp>
      <p:pic>
        <p:nvPicPr>
          <p:cNvPr id="61449" name="Picture 18" descr="JHistoBlocks_Aug2008_TauvsRe_Liq_Terra_Angola_Ocean.pdf"/>
          <p:cNvPicPr>
            <a:picLocks noChangeAspect="1"/>
          </p:cNvPicPr>
          <p:nvPr/>
        </p:nvPicPr>
        <p:blipFill>
          <a:blip r:embed="rId5"/>
          <a:srcRect b="16064"/>
          <a:stretch>
            <a:fillRect/>
          </a:stretch>
        </p:blipFill>
        <p:spPr bwMode="auto">
          <a:xfrm rot="-5400000">
            <a:off x="4035425" y="1184276"/>
            <a:ext cx="4740275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252538"/>
            <a:ext cx="7907338" cy="5186362"/>
          </a:xfrm>
        </p:spPr>
        <p:txBody>
          <a:bodyPr/>
          <a:lstStyle/>
          <a:p>
            <a:pPr marL="225425" indent="-225425">
              <a:lnSpc>
                <a:spcPct val="95000"/>
              </a:lnSpc>
              <a:spcBef>
                <a:spcPct val="100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Progress in solar-reflectance cloud retrievals linked to progress in instrumentation (calibration and stability) and computational capability, as well as algorithms.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16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Some cloud retrieval quantities considered basic and fundamental are ill-defined. “Truth” is in the eye of the user.</a:t>
            </a: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Cloudy or clear (depends on the part of the spectrum and application)? Cloud-top height (radar vs. </a:t>
            </a:r>
            <a:r>
              <a:rPr lang="en-US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lidar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vs. IR vs. polarization)? Cloud phase and effective particle size (local quantities, not vertically integrated)?</a:t>
            </a: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All retrievals (</a:t>
            </a:r>
            <a:r>
              <a:rPr lang="en-US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/out exception) have issues with portions of the retrieval </a:t>
            </a:r>
            <a:r>
              <a:rPr lang="en-US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pdf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space. </a:t>
            </a:r>
          </a:p>
          <a:p>
            <a:pPr marL="515938" lvl="1" indent="-176213">
              <a:lnSpc>
                <a:spcPct val="95000"/>
              </a:lnSpc>
              <a:spcBef>
                <a:spcPts val="600"/>
              </a:spcBef>
              <a:buSzPct val="90000"/>
              <a:buFont typeface="Lucida Grande"/>
              <a:buChar char="-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Simple statistics can be biased due to missing and/or error-prone portions of the </a:t>
            </a:r>
            <a:r>
              <a:rPr lang="en-US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pdf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 Comparing means instead of </a:t>
            </a:r>
            <a:r>
              <a:rPr lang="en-US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pdfs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between algorithms should be undertaken with great caution!</a:t>
            </a: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With some exceptions, individual pixel-level accuracies are not as relevant as uncertainties in the spatially and temporally aggregated statistics – but difficult to quantify.</a:t>
            </a:r>
          </a:p>
          <a:p>
            <a:pPr marL="625475" lvl="1" indent="-225425">
              <a:lnSpc>
                <a:spcPct val="95000"/>
              </a:lnSpc>
              <a:spcBef>
                <a:spcPct val="10000"/>
              </a:spcBef>
              <a:buSzPct val="90000"/>
              <a:buFont typeface="Lucida Grande"/>
              <a:buChar char="-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Depends on the application, e.g., physical process studies, </a:t>
            </a:r>
            <a:r>
              <a:rPr lang="en-US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climatologies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radiation budget, model climate and forecast validation, data assimilation, etc</a:t>
            </a: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Times" pitchFamily="-107" charset="0"/>
              <a:buChar char="•"/>
              <a:defRPr/>
            </a:pPr>
            <a:endParaRPr lang="en-US" sz="16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endParaRPr lang="en-US" sz="16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25425" indent="-225425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•"/>
              <a:defRPr/>
            </a:pPr>
            <a:endParaRPr lang="en-US" sz="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None/>
              <a:defRPr/>
            </a:pPr>
            <a:endParaRPr 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3491" name="Rectangle 1026"/>
          <p:cNvSpPr txBox="1">
            <a:spLocks noRot="1" noChangeArrowheads="1"/>
          </p:cNvSpPr>
          <p:nvPr/>
        </p:nvSpPr>
        <p:spPr bwMode="auto">
          <a:xfrm>
            <a:off x="192088" y="34607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solidFill>
                  <a:srgbClr val="000090"/>
                </a:solidFill>
              </a:rPr>
              <a:t>Summary and Thoughts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1363663"/>
            <a:ext cx="7851775" cy="4498975"/>
          </a:xfrm>
        </p:spPr>
        <p:txBody>
          <a:bodyPr/>
          <a:lstStyle/>
          <a:p>
            <a:pPr marL="225425" indent="-225425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None/>
              <a:defRPr/>
            </a:pPr>
            <a:endParaRPr lang="en-US" sz="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Improving insight into many issues</a:t>
            </a:r>
          </a:p>
          <a:p>
            <a:pPr marL="225425" indent="-225425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•"/>
              <a:defRPr/>
            </a:pPr>
            <a:endParaRPr lang="en-US" sz="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Cloud detection: missing thin cirrus and false detection (aerosol, glint)</a:t>
            </a: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Thermodynamic phase of </a:t>
            </a:r>
            <a:r>
              <a:rPr lang="en-US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supercooled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clouds</a:t>
            </a: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Spectral surface </a:t>
            </a:r>
            <a:r>
              <a:rPr lang="en-US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albedo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(boundary condition for retrievals)</a:t>
            </a: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Applicability of 1D models (pixel level and aggregation affects): Vertical structure and multilayer cloud detection (e.g., cirrus over lower cloud), sub-pixel variability, partially cloudy pixels</a:t>
            </a:r>
          </a:p>
          <a:p>
            <a:pPr marL="517525" lvl="1" indent="-177800">
              <a:lnSpc>
                <a:spcPct val="95000"/>
              </a:lnSpc>
              <a:spcBef>
                <a:spcPct val="10000"/>
              </a:spcBef>
              <a:buSzPct val="90000"/>
              <a:buFont typeface="Times" pitchFamily="-107" charset="0"/>
              <a:buChar char="–"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Quantitative pixel-level and aggregation uncertainty estimates.</a:t>
            </a:r>
            <a:endParaRPr lang="en-US" sz="1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Synergy: A-Train active missions (</a:t>
            </a:r>
            <a:r>
              <a:rPr lang="en-US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CloudSat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/CALIPSO) allow for some validation of optical properties, and assessment of vertical cloud structure and phase information (</a:t>
            </a:r>
            <a:r>
              <a:rPr lang="en-US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lidar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marL="225425" indent="-225425">
              <a:lnSpc>
                <a:spcPct val="950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pPr>
            <a:r>
              <a:rPr lang="en-US" sz="1800" dirty="0" smtClean="0"/>
              <a:t>MODIS algorithm provides legacy for SEVIRI, ABI/GOES-R, VIIRS, etc.</a:t>
            </a: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5539" name="Rectangle 1026"/>
          <p:cNvSpPr txBox="1">
            <a:spLocks noRot="1" noChangeArrowheads="1"/>
          </p:cNvSpPr>
          <p:nvPr/>
        </p:nvSpPr>
        <p:spPr bwMode="auto">
          <a:xfrm>
            <a:off x="192088" y="34607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solidFill>
                  <a:srgbClr val="000090"/>
                </a:solidFill>
              </a:rPr>
              <a:t>Summary and Thoughts 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155700" y="3009900"/>
            <a:ext cx="7362825" cy="3217863"/>
          </a:xfrm>
        </p:spPr>
        <p:txBody>
          <a:bodyPr/>
          <a:lstStyle/>
          <a:p>
            <a:pPr marL="533400" indent="-533400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smtClean="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Outline:</a:t>
            </a:r>
          </a:p>
          <a:p>
            <a:pPr marL="533400" indent="-533400">
              <a:spcBef>
                <a:spcPct val="15000"/>
              </a:spcBef>
              <a:buSzPct val="90000"/>
              <a:buFont typeface="Wingdings" pitchFamily="-107" charset="2"/>
              <a:buChar char="§"/>
            </a:pPr>
            <a:r>
              <a:rPr lang="en-US" sz="2000" smtClean="0">
                <a:ea typeface="Arial" pitchFamily="-107" charset="0"/>
                <a:cs typeface="Arial" pitchFamily="-107" charset="0"/>
              </a:rPr>
              <a:t>Historical perspective</a:t>
            </a:r>
          </a:p>
          <a:p>
            <a:pPr marL="533400" indent="-533400">
              <a:spcBef>
                <a:spcPct val="15000"/>
              </a:spcBef>
              <a:buSzPct val="90000"/>
              <a:buFont typeface="Wingdings" pitchFamily="-107" charset="2"/>
              <a:buChar char="§"/>
            </a:pPr>
            <a:r>
              <a:rPr lang="en-US" sz="2000" smtClean="0">
                <a:ea typeface="Arial" pitchFamily="-107" charset="0"/>
                <a:cs typeface="Arial" pitchFamily="-107" charset="0"/>
              </a:rPr>
              <a:t>Overview of MODIS cloud optical products and capabilities</a:t>
            </a:r>
          </a:p>
          <a:p>
            <a:pPr marL="914400" lvl="1" indent="-457200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smtClean="0">
                <a:ea typeface="Arial" pitchFamily="-107" charset="0"/>
                <a:cs typeface="Arial" pitchFamily="-107" charset="0"/>
              </a:rPr>
              <a:t>thermodynamic phase, optical thickness, effective particle radius,  water path, baseline retrieval uncertainties </a:t>
            </a:r>
          </a:p>
          <a:p>
            <a:pPr marL="533400" indent="-533400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 pitchFamily="-107" charset="2"/>
              <a:buChar char="§"/>
            </a:pPr>
            <a:r>
              <a:rPr lang="en-US" sz="2000" smtClean="0">
                <a:ea typeface="Arial" pitchFamily="-107" charset="0"/>
                <a:cs typeface="Arial" pitchFamily="-107" charset="0"/>
              </a:rPr>
              <a:t>Algorithm Challenges: Level-2 and cloud property statistics (Level-3) examples</a:t>
            </a:r>
          </a:p>
          <a:p>
            <a:pPr marL="533400" indent="-533400"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Wingdings" pitchFamily="-107" charset="2"/>
              <a:buChar char="q"/>
            </a:pPr>
            <a:endParaRPr lang="en-US" sz="1800" smtClean="0"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16387" name="Group 37"/>
          <p:cNvGrpSpPr>
            <a:grpSpLocks/>
          </p:cNvGrpSpPr>
          <p:nvPr/>
        </p:nvGrpSpPr>
        <p:grpSpPr bwMode="auto">
          <a:xfrm>
            <a:off x="6764338" y="274638"/>
            <a:ext cx="2074862" cy="2894012"/>
            <a:chOff x="3394" y="737"/>
            <a:chExt cx="2228" cy="3080"/>
          </a:xfrm>
        </p:grpSpPr>
        <p:pic>
          <p:nvPicPr>
            <p:cNvPr id="7" name="Picture 32" descr="MODIS Namibian stratu#2B7E4.jpg                                0002B7E2Macintosh HD                   B74677AA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94" y="737"/>
              <a:ext cx="2228" cy="308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</p:pic>
        <p:sp>
          <p:nvSpPr>
            <p:cNvPr id="8" name="Rectangle 35"/>
            <p:cNvSpPr>
              <a:spLocks noChangeArrowheads="1"/>
            </p:cNvSpPr>
            <p:nvPr/>
          </p:nvSpPr>
          <p:spPr bwMode="auto">
            <a:xfrm>
              <a:off x="4661" y="1016"/>
              <a:ext cx="63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DDD9C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-106" charset="0"/>
                  <a:ea typeface="+mn-ea"/>
                  <a:cs typeface="+mn-cs"/>
                </a:rPr>
                <a:t>NAMIBIA</a:t>
              </a:r>
            </a:p>
          </p:txBody>
        </p:sp>
      </p:grpSp>
      <p:pic>
        <p:nvPicPr>
          <p:cNvPr id="16388" name="Picture 6" descr="MOD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279400"/>
            <a:ext cx="2005012" cy="151447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16389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563" y="263525"/>
            <a:ext cx="4192587" cy="18875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 txBox="1">
            <a:spLocks noChangeArrowheads="1"/>
          </p:cNvSpPr>
          <p:nvPr/>
        </p:nvSpPr>
        <p:spPr bwMode="auto">
          <a:xfrm>
            <a:off x="720725" y="153988"/>
            <a:ext cx="77866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SEVIRI Cloud Retrieval Example – Optical Thickness</a:t>
            </a:r>
            <a:r>
              <a:rPr lang="en-US" sz="2000">
                <a:solidFill>
                  <a:srgbClr val="0000C6"/>
                </a:solidFill>
                <a:ea typeface="Arial" pitchFamily="-107" charset="0"/>
                <a:cs typeface="Arial" pitchFamily="-107" charset="0"/>
              </a:rPr>
              <a:t/>
            </a:r>
            <a:br>
              <a:rPr lang="en-US" sz="2000">
                <a:solidFill>
                  <a:srgbClr val="0000C6"/>
                </a:solidFill>
                <a:ea typeface="Arial" pitchFamily="-107" charset="0"/>
                <a:cs typeface="Arial" pitchFamily="-107" charset="0"/>
              </a:rPr>
            </a:br>
            <a:r>
              <a:rPr lang="en-US" sz="2000">
                <a:ea typeface="Arial" pitchFamily="-107" charset="0"/>
                <a:cs typeface="Arial" pitchFamily="-107" charset="0"/>
              </a:rPr>
              <a:t>22 October 2007, 1030 UTC</a:t>
            </a:r>
          </a:p>
        </p:txBody>
      </p:sp>
      <p:pic>
        <p:nvPicPr>
          <p:cNvPr id="68611" name="Picture 6" descr="seviri tau 1030.pic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0488" y="1003300"/>
            <a:ext cx="6437312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125413" y="26988"/>
            <a:ext cx="8842375" cy="1143000"/>
          </a:xfrm>
        </p:spPr>
        <p:txBody>
          <a:bodyPr/>
          <a:lstStyle/>
          <a:p>
            <a:r>
              <a:rPr lang="en-US" sz="2600" smtClean="0">
                <a:solidFill>
                  <a:srgbClr val="000090"/>
                </a:solidFill>
                <a:latin typeface="Arail" charset="0"/>
                <a:ea typeface="Arail" charset="0"/>
                <a:cs typeface="Arail" charset="0"/>
              </a:rPr>
              <a:t>Cloud Optical Remote Sensing: A Perspective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81013" y="938213"/>
            <a:ext cx="8220075" cy="2935287"/>
          </a:xfrm>
        </p:spPr>
        <p:txBody>
          <a:bodyPr/>
          <a:lstStyle/>
          <a:p>
            <a:pPr marL="454025" lvl="1" eaLnBrk="1" hangingPunct="1">
              <a:lnSpc>
                <a:spcPct val="90000"/>
              </a:lnSpc>
              <a:spcAft>
                <a:spcPts val="400"/>
              </a:spcAft>
              <a:buFont typeface="Arial" pitchFamily="-107" charset="0"/>
              <a:buNone/>
              <a:defRPr/>
            </a:pPr>
            <a:r>
              <a:rPr lang="en-US" sz="2000" b="1" dirty="0" smtClean="0">
                <a:latin typeface="Helvetica" pitchFamily="-106" charset="0"/>
              </a:rPr>
              <a:t>The way we were (AVHRR, circa early 1990’s) … </a:t>
            </a:r>
          </a:p>
          <a:p>
            <a:pPr marL="628650" lvl="1" indent="-230188" eaLnBrk="1" hangingPunct="1">
              <a:lnSpc>
                <a:spcPct val="90000"/>
              </a:lnSpc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Helvetica" pitchFamily="-106" charset="0"/>
              </a:rPr>
              <a:t>spectral capability: 5 channels, relatively broad (e.g., ~300 nm for NIR), single channel for cloud microphysics at 3.7 µ</a:t>
            </a:r>
            <a:r>
              <a:rPr lang="en-US" sz="1800" dirty="0" err="1" smtClean="0">
                <a:latin typeface="Helvetica" pitchFamily="-106" charset="0"/>
              </a:rPr>
              <a:t>m</a:t>
            </a:r>
            <a:r>
              <a:rPr lang="en-US" sz="1800" dirty="0" smtClean="0">
                <a:latin typeface="Helvetica" pitchFamily="-106" charset="0"/>
              </a:rPr>
              <a:t>  (or 1.6 µ</a:t>
            </a:r>
            <a:r>
              <a:rPr lang="en-US" sz="1800" dirty="0" err="1" smtClean="0">
                <a:latin typeface="Helvetica" pitchFamily="-106" charset="0"/>
              </a:rPr>
              <a:t>m</a:t>
            </a:r>
            <a:r>
              <a:rPr lang="en-US" sz="1800" dirty="0" smtClean="0">
                <a:latin typeface="Helvetica" pitchFamily="-106" charset="0"/>
              </a:rPr>
              <a:t> starting w/NOAA-15 in 1998)</a:t>
            </a:r>
          </a:p>
          <a:p>
            <a:pPr marL="628650" lvl="1" indent="-230188" eaLnBrk="1" hangingPunct="1">
              <a:lnSpc>
                <a:spcPct val="90000"/>
              </a:lnSpc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Helvetica" pitchFamily="-106" charset="0"/>
              </a:rPr>
              <a:t>spatial resolution: GAC (~ 4x1 km, sampled every 4 scan lines), limited LAC/HRPT (~ 1km)</a:t>
            </a:r>
          </a:p>
          <a:p>
            <a:pPr marL="628650" lvl="1" indent="-230188" eaLnBrk="1" hangingPunct="1">
              <a:lnSpc>
                <a:spcPct val="90000"/>
              </a:lnSpc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Helvetica" pitchFamily="-106" charset="0"/>
              </a:rPr>
              <a:t>solar reflectance calibration: not stable or tracked on board</a:t>
            </a:r>
          </a:p>
          <a:p>
            <a:pPr marL="628650" lvl="1" indent="-230188" eaLnBrk="1" hangingPunct="1">
              <a:lnSpc>
                <a:spcPct val="90000"/>
              </a:lnSpc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Helvetica" pitchFamily="-106" charset="0"/>
              </a:rPr>
              <a:t>orbit control: none (NOAA-11 example: ~1340–1700</a:t>
            </a:r>
            <a:r>
              <a:rPr lang="en-US" sz="1800" dirty="0" smtClean="0">
                <a:latin typeface="Helvetica" pitchFamily="-106" charset="0"/>
              </a:rPr>
              <a:t> LT </a:t>
            </a:r>
            <a:r>
              <a:rPr lang="en-US" sz="1800" dirty="0" smtClean="0">
                <a:latin typeface="Helvetica" pitchFamily="-106" charset="0"/>
              </a:rPr>
              <a:t>in 6 yrs)</a:t>
            </a:r>
          </a:p>
          <a:p>
            <a:pPr marL="628650" lvl="1" indent="-230188" eaLnBrk="1" hangingPunct="1">
              <a:lnSpc>
                <a:spcPct val="90000"/>
              </a:lnSpc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800" dirty="0" smtClean="0">
                <a:latin typeface="Helvetica" pitchFamily="-106" charset="0"/>
              </a:rPr>
              <a:t>data availability: 9-track tape postal orders, ~$70/tape (?)</a:t>
            </a:r>
          </a:p>
          <a:p>
            <a:pPr marL="454025" lvl="1" eaLnBrk="1" hangingPunct="1">
              <a:lnSpc>
                <a:spcPct val="90000"/>
              </a:lnSpc>
              <a:spcAft>
                <a:spcPts val="400"/>
              </a:spcAft>
              <a:buFont typeface="Times" pitchFamily="-106" charset="0"/>
              <a:buChar char="•"/>
              <a:defRPr/>
            </a:pPr>
            <a:endParaRPr lang="en-US" sz="1800" dirty="0">
              <a:latin typeface="Helvetica" pitchFamily="-10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738" y="3895725"/>
            <a:ext cx="8666162" cy="2630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4025"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000" b="1" dirty="0">
                <a:latin typeface="Helvetica" pitchFamily="-106" charset="0"/>
              </a:rPr>
              <a:t>MODIS … </a:t>
            </a:r>
          </a:p>
          <a:p>
            <a:pPr marL="917575" lvl="1" indent="-225425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dirty="0">
                <a:latin typeface="Helvetica" pitchFamily="-106" charset="0"/>
              </a:rPr>
              <a:t>spectral capability: complete set of channels for cloud microphysics (1.6, 2.1, 3.7 µ</a:t>
            </a:r>
            <a:r>
              <a:rPr lang="en-US" dirty="0" err="1">
                <a:latin typeface="Helvetica" pitchFamily="-106" charset="0"/>
              </a:rPr>
              <a:t>m</a:t>
            </a:r>
            <a:r>
              <a:rPr lang="en-US" dirty="0">
                <a:latin typeface="Helvetica" pitchFamily="-106" charset="0"/>
              </a:rPr>
              <a:t>), cloud-top and cirrus optical/microphysics (8.5, 11, 12 µ</a:t>
            </a:r>
            <a:r>
              <a:rPr lang="en-US" dirty="0" err="1">
                <a:latin typeface="Helvetica" pitchFamily="-106" charset="0"/>
              </a:rPr>
              <a:t>m</a:t>
            </a:r>
            <a:r>
              <a:rPr lang="en-US" dirty="0">
                <a:latin typeface="Helvetica" pitchFamily="-106" charset="0"/>
              </a:rPr>
              <a:t>, 13 µ</a:t>
            </a:r>
            <a:r>
              <a:rPr lang="en-US" dirty="0" err="1">
                <a:latin typeface="Helvetica" pitchFamily="-106" charset="0"/>
              </a:rPr>
              <a:t>m</a:t>
            </a:r>
            <a:r>
              <a:rPr lang="en-US" dirty="0">
                <a:latin typeface="Helvetica" pitchFamily="-106" charset="0"/>
              </a:rPr>
              <a:t> CO</a:t>
            </a:r>
            <a:r>
              <a:rPr lang="en-US" baseline="-25000" dirty="0">
                <a:latin typeface="Helvetica" pitchFamily="-106" charset="0"/>
              </a:rPr>
              <a:t>2</a:t>
            </a:r>
            <a:r>
              <a:rPr lang="en-US" dirty="0">
                <a:latin typeface="Helvetica" pitchFamily="-106" charset="0"/>
              </a:rPr>
              <a:t> bands), thin cirrus detection (1.38 µ</a:t>
            </a:r>
            <a:r>
              <a:rPr lang="en-US" dirty="0" err="1">
                <a:latin typeface="Helvetica" pitchFamily="-106" charset="0"/>
              </a:rPr>
              <a:t>m</a:t>
            </a:r>
            <a:r>
              <a:rPr lang="en-US" dirty="0">
                <a:latin typeface="Helvetica" pitchFamily="-106" charset="0"/>
              </a:rPr>
              <a:t>), H</a:t>
            </a:r>
            <a:r>
              <a:rPr lang="en-US" baseline="-25000" dirty="0">
                <a:latin typeface="Helvetica" pitchFamily="-106" charset="0"/>
              </a:rPr>
              <a:t>2</a:t>
            </a:r>
            <a:r>
              <a:rPr lang="en-US" dirty="0">
                <a:latin typeface="Helvetica" pitchFamily="-106" charset="0"/>
              </a:rPr>
              <a:t>O bands</a:t>
            </a:r>
          </a:p>
          <a:p>
            <a:pPr marL="917575" lvl="1" indent="-225425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dirty="0">
                <a:latin typeface="Helvetica" pitchFamily="-106" charset="0"/>
              </a:rPr>
              <a:t>spatial resolution: 250–1000 </a:t>
            </a:r>
            <a:r>
              <a:rPr lang="en-US" dirty="0" err="1">
                <a:latin typeface="Helvetica" pitchFamily="-106" charset="0"/>
              </a:rPr>
              <a:t>m</a:t>
            </a:r>
            <a:r>
              <a:rPr lang="en-US" dirty="0">
                <a:latin typeface="Helvetica" pitchFamily="-106" charset="0"/>
              </a:rPr>
              <a:t> contiguous pixels</a:t>
            </a:r>
          </a:p>
          <a:p>
            <a:pPr marL="917575" lvl="1" indent="-225425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dirty="0">
                <a:latin typeface="Helvetica" pitchFamily="-106" charset="0"/>
              </a:rPr>
              <a:t>solar reflectance calibration: Solar diffuser, SDSM, SRCA</a:t>
            </a:r>
          </a:p>
          <a:p>
            <a:pPr marL="917575" lvl="1" indent="-225425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dirty="0">
                <a:latin typeface="Helvetica" pitchFamily="-106" charset="0"/>
              </a:rPr>
              <a:t>orbit control: Aqua example, ~ ±1 min control proposed starting in 2010</a:t>
            </a:r>
          </a:p>
          <a:p>
            <a:pPr marL="917575" lvl="1" indent="-225425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dirty="0">
                <a:latin typeface="Helvetica" pitchFamily="-106" charset="0"/>
              </a:rPr>
              <a:t>data availability: DAAC (online ordering/distribution), LAADS (online ftp)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41313"/>
            <a:ext cx="8534400" cy="8382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Summary of MODIS Cloud Products</a:t>
            </a:r>
          </a:p>
        </p:txBody>
      </p:sp>
      <p:sp>
        <p:nvSpPr>
          <p:cNvPr id="22531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533400" y="1328738"/>
            <a:ext cx="8129588" cy="4800600"/>
          </a:xfrm>
        </p:spPr>
        <p:txBody>
          <a:bodyPr/>
          <a:lstStyle/>
          <a:p>
            <a:pPr marL="233363" indent="-233363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-107" charset="2"/>
              <a:buChar char="§"/>
            </a:pPr>
            <a:r>
              <a:rPr lang="en-US" sz="2000">
                <a:ea typeface="Arial" pitchFamily="-107" charset="0"/>
                <a:cs typeface="Arial" pitchFamily="-107" charset="0"/>
              </a:rPr>
              <a:t>Pixel-level </a:t>
            </a:r>
            <a:r>
              <a:rPr lang="en-US" sz="2000" smtClean="0">
                <a:ea typeface="Arial" pitchFamily="-107" charset="0"/>
                <a:cs typeface="Arial" pitchFamily="-107" charset="0"/>
              </a:rPr>
              <a:t>(Level</a:t>
            </a:r>
            <a:r>
              <a:rPr lang="en-US" sz="2000">
                <a:ea typeface="Arial" pitchFamily="-107" charset="0"/>
                <a:cs typeface="Arial" pitchFamily="-107" charset="0"/>
              </a:rPr>
              <a:t>-2) products</a:t>
            </a:r>
          </a:p>
          <a:p>
            <a:pPr marL="458788" lvl="1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85000"/>
            </a:pPr>
            <a:r>
              <a:rPr lang="en-US" sz="1800">
                <a:ea typeface="Arial" pitchFamily="-107" charset="0"/>
                <a:cs typeface="Arial" pitchFamily="-107" charset="0"/>
              </a:rPr>
              <a:t>Cloud mask for distinguishing clear sky from 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clouds</a:t>
            </a:r>
          </a:p>
          <a:p>
            <a:pPr marL="458788" lvl="1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85000"/>
            </a:pPr>
            <a:r>
              <a:rPr lang="en-US" sz="1800">
                <a:ea typeface="Arial" pitchFamily="-107" charset="0"/>
                <a:cs typeface="Arial" pitchFamily="-107" charset="0"/>
              </a:rPr>
              <a:t>Cloud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 macrophysical, microphysical, and radiative </a:t>
            </a:r>
            <a:r>
              <a:rPr lang="en-US" sz="1800">
                <a:ea typeface="Arial" pitchFamily="-107" charset="0"/>
                <a:cs typeface="Arial" pitchFamily="-107" charset="0"/>
              </a:rPr>
              <a:t>properties</a:t>
            </a:r>
            <a:endParaRPr lang="en-US" sz="1800" smtClean="0">
              <a:ea typeface="Arial" pitchFamily="-107" charset="0"/>
              <a:cs typeface="Arial" pitchFamily="-107" charset="0"/>
            </a:endParaRPr>
          </a:p>
          <a:p>
            <a:pPr marL="682625" lvl="2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60000"/>
              <a:buFont typeface="Wingdings" pitchFamily="-107" charset="2"/>
              <a:buChar char=""/>
            </a:pPr>
            <a:r>
              <a:rPr lang="en-US" sz="1800" smtClean="0">
                <a:ea typeface="Arial" pitchFamily="-107" charset="0"/>
                <a:cs typeface="Arial" pitchFamily="-107" charset="0"/>
              </a:rPr>
              <a:t> Cloud-top </a:t>
            </a:r>
            <a:r>
              <a:rPr lang="en-US" sz="1800">
                <a:ea typeface="Arial" pitchFamily="-107" charset="0"/>
                <a:cs typeface="Arial" pitchFamily="-107" charset="0"/>
              </a:rPr>
              <a:t>pressure, temperature,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 effective </a:t>
            </a:r>
            <a:r>
              <a:rPr lang="en-US" sz="1800">
                <a:ea typeface="Arial" pitchFamily="-107" charset="0"/>
                <a:cs typeface="Arial" pitchFamily="-107" charset="0"/>
              </a:rPr>
              <a:t>emissivity</a:t>
            </a:r>
            <a:endParaRPr lang="en-US" sz="1800" smtClean="0">
              <a:ea typeface="Arial" pitchFamily="-107" charset="0"/>
              <a:cs typeface="Arial" pitchFamily="-107" charset="0"/>
            </a:endParaRPr>
          </a:p>
          <a:p>
            <a:pPr marL="682625" lvl="2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60000"/>
              <a:buFont typeface="Wingdings" pitchFamily="-107" charset="2"/>
              <a:buChar char=""/>
            </a:pPr>
            <a:r>
              <a:rPr lang="en-US" sz="1800" smtClean="0">
                <a:ea typeface="Arial" pitchFamily="-107" charset="0"/>
                <a:cs typeface="Arial" pitchFamily="-107" charset="0"/>
              </a:rPr>
              <a:t> Cloud </a:t>
            </a:r>
            <a:r>
              <a:rPr lang="en-US" sz="1800">
                <a:ea typeface="Arial" pitchFamily="-107" charset="0"/>
                <a:cs typeface="Arial" pitchFamily="-107" charset="0"/>
              </a:rPr>
              <a:t>optical thickness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, effective radius, </a:t>
            </a:r>
            <a:r>
              <a:rPr lang="en-US" sz="1800">
                <a:ea typeface="Arial" pitchFamily="-107" charset="0"/>
                <a:cs typeface="Arial" pitchFamily="-107" charset="0"/>
              </a:rPr>
              <a:t>thermodynamic 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phase </a:t>
            </a:r>
          </a:p>
          <a:p>
            <a:pPr marL="682625" lvl="2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60000"/>
              <a:buFont typeface="Wingdings" pitchFamily="-107" charset="2"/>
              <a:buChar char=""/>
            </a:pPr>
            <a:r>
              <a:rPr lang="en-US" sz="1800" smtClean="0">
                <a:ea typeface="Arial" pitchFamily="-107" charset="0"/>
                <a:cs typeface="Arial" pitchFamily="-107" charset="0"/>
              </a:rPr>
              <a:t> Thin </a:t>
            </a:r>
            <a:r>
              <a:rPr lang="en-US" sz="1800">
                <a:ea typeface="Arial" pitchFamily="-107" charset="0"/>
                <a:cs typeface="Arial" pitchFamily="-107" charset="0"/>
              </a:rPr>
              <a:t>cirrus reflectance in the visible</a:t>
            </a:r>
          </a:p>
          <a:p>
            <a:pPr marL="233363" indent="-233363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-107" charset="2"/>
              <a:buChar char="§"/>
            </a:pPr>
            <a:r>
              <a:rPr lang="en-US" sz="2000">
                <a:ea typeface="Arial" pitchFamily="-107" charset="0"/>
                <a:cs typeface="Arial" pitchFamily="-107" charset="0"/>
              </a:rPr>
              <a:t>Gridded time-averaged </a:t>
            </a:r>
            <a:r>
              <a:rPr lang="en-US" sz="2000" smtClean="0">
                <a:ea typeface="Arial" pitchFamily="-107" charset="0"/>
                <a:cs typeface="Arial" pitchFamily="-107" charset="0"/>
              </a:rPr>
              <a:t>(Level</a:t>
            </a:r>
            <a:r>
              <a:rPr lang="en-US" sz="2000">
                <a:ea typeface="Arial" pitchFamily="-107" charset="0"/>
                <a:cs typeface="Arial" pitchFamily="-107" charset="0"/>
              </a:rPr>
              <a:t>-3</a:t>
            </a:r>
            <a:r>
              <a:rPr lang="en-US" sz="2000" smtClean="0">
                <a:ea typeface="Arial" pitchFamily="-107" charset="0"/>
                <a:cs typeface="Arial" pitchFamily="-107" charset="0"/>
              </a:rPr>
              <a:t>), single atmosphere team </a:t>
            </a:r>
            <a:r>
              <a:rPr lang="en-US" sz="2000">
                <a:ea typeface="Arial" pitchFamily="-107" charset="0"/>
                <a:cs typeface="Arial" pitchFamily="-107" charset="0"/>
              </a:rPr>
              <a:t>product</a:t>
            </a:r>
          </a:p>
          <a:p>
            <a:pPr marL="458788" lvl="1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85000"/>
              <a:buFont typeface="Lucida Grande" pitchFamily="-107" charset="0"/>
              <a:buChar char="–"/>
            </a:pPr>
            <a:r>
              <a:rPr lang="en-US" sz="1800" smtClean="0">
                <a:ea typeface="Arial" pitchFamily="-107" charset="0"/>
                <a:cs typeface="Arial" pitchFamily="-107" charset="0"/>
              </a:rPr>
              <a:t>Daily, Eight</a:t>
            </a:r>
            <a:r>
              <a:rPr lang="en-US" sz="1800">
                <a:ea typeface="Arial" pitchFamily="-107" charset="0"/>
                <a:cs typeface="Arial" pitchFamily="-107" charset="0"/>
              </a:rPr>
              <a:t>-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day, Monthly</a:t>
            </a:r>
            <a:endParaRPr lang="en-US" sz="1800">
              <a:ea typeface="Arial" pitchFamily="-107" charset="0"/>
              <a:cs typeface="Arial" pitchFamily="-107" charset="0"/>
            </a:endParaRPr>
          </a:p>
          <a:p>
            <a:pPr marL="458788" lvl="1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85000"/>
              <a:buFont typeface="Lucida Grande" pitchFamily="-107" charset="0"/>
              <a:buChar char="–"/>
            </a:pPr>
            <a:r>
              <a:rPr lang="en-US" sz="1800" smtClean="0">
                <a:ea typeface="Arial" pitchFamily="-107" charset="0"/>
                <a:cs typeface="Arial" pitchFamily="-107" charset="0"/>
              </a:rPr>
              <a:t>1</a:t>
            </a:r>
            <a:r>
              <a:rPr lang="en-US" sz="1800">
                <a:ea typeface="Arial" pitchFamily="-107" charset="0"/>
                <a:cs typeface="Arial" pitchFamily="-107" charset="0"/>
              </a:rPr>
              <a:t>° × 1° equal angle 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grid</a:t>
            </a:r>
          </a:p>
          <a:p>
            <a:pPr marL="458788" lvl="1" indent="-166688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SzPct val="85000"/>
              <a:buFont typeface="Lucida Grande" pitchFamily="-107" charset="0"/>
              <a:buChar char="–"/>
            </a:pPr>
            <a:r>
              <a:rPr lang="en-US" sz="1800" smtClean="0">
                <a:ea typeface="Arial" pitchFamily="-107" charset="0"/>
                <a:cs typeface="Arial" pitchFamily="-107" charset="0"/>
              </a:rPr>
              <a:t>Statistics: scalar (mean</a:t>
            </a:r>
            <a:r>
              <a:rPr lang="en-US" sz="1800">
                <a:ea typeface="Arial" pitchFamily="-107" charset="0"/>
                <a:cs typeface="Arial" pitchFamily="-107" charset="0"/>
              </a:rPr>
              <a:t>, standard deviation</a:t>
            </a:r>
            <a:r>
              <a:rPr lang="en-US" sz="1800" smtClean="0">
                <a:ea typeface="Arial" pitchFamily="-107" charset="0"/>
                <a:cs typeface="Arial" pitchFamily="-107" charset="0"/>
              </a:rPr>
              <a:t>, …), 1D and 2D probability distributions </a:t>
            </a:r>
            <a:endParaRPr lang="en-US" sz="1800">
              <a:ea typeface="Arial" pitchFamily="-107" charset="0"/>
              <a:cs typeface="Arial" pitchFamily="-107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81000" y="2889250"/>
            <a:ext cx="6858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/>
            <a:endParaRPr lang="en-US" sz="2000" b="1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388100" y="1382713"/>
            <a:ext cx="2273300" cy="1355725"/>
            <a:chOff x="6413500" y="905014"/>
            <a:chExt cx="2273128" cy="1355086"/>
          </a:xfrm>
        </p:grpSpPr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>
              <a:off x="7213600" y="905014"/>
              <a:ext cx="147302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1">
                  <a:solidFill>
                    <a:srgbClr val="008000"/>
                  </a:solidFill>
                </a:rPr>
                <a:t>Steve </a:t>
              </a:r>
            </a:p>
            <a:p>
              <a:pPr algn="ctr"/>
              <a:r>
                <a:rPr lang="en-US" i="1">
                  <a:solidFill>
                    <a:srgbClr val="008000"/>
                  </a:solidFill>
                </a:rPr>
                <a:t>Ackerman:</a:t>
              </a:r>
            </a:p>
            <a:p>
              <a:pPr algn="ctr"/>
              <a:r>
                <a:rPr lang="en-US" i="1">
                  <a:solidFill>
                    <a:srgbClr val="008000"/>
                  </a:solidFill>
                </a:rPr>
                <a:t> next talk!</a:t>
              </a:r>
              <a:endParaRPr lang="en-US" i="1"/>
            </a:p>
          </p:txBody>
        </p:sp>
        <p:sp>
          <p:nvSpPr>
            <p:cNvPr id="22535" name="Right Arrow 7"/>
            <p:cNvSpPr>
              <a:spLocks noChangeArrowheads="1"/>
            </p:cNvSpPr>
            <p:nvPr/>
          </p:nvSpPr>
          <p:spPr bwMode="auto">
            <a:xfrm flipH="1">
              <a:off x="6413500" y="1320800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2000" b="1"/>
            </a:p>
          </p:txBody>
        </p:sp>
        <p:sp>
          <p:nvSpPr>
            <p:cNvPr id="22536" name="Right Arrow 8"/>
            <p:cNvSpPr>
              <a:spLocks noChangeArrowheads="1"/>
            </p:cNvSpPr>
            <p:nvPr/>
          </p:nvSpPr>
          <p:spPr bwMode="auto">
            <a:xfrm flipH="1">
              <a:off x="7175500" y="2031500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2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>
          <a:xfrm>
            <a:off x="301625" y="77788"/>
            <a:ext cx="8540750" cy="1143000"/>
          </a:xfrm>
        </p:spPr>
        <p:txBody>
          <a:bodyPr/>
          <a:lstStyle/>
          <a:p>
            <a:r>
              <a:rPr lang="en-US" sz="2400" smtClean="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Cloud Optical &amp; Microphysical Retrieval Challenges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871538" y="1076325"/>
            <a:ext cx="7602537" cy="5487988"/>
          </a:xfrm>
        </p:spPr>
        <p:txBody>
          <a:bodyPr/>
          <a:lstStyle/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Arial" pitchFamily="-107" charset="0"/>
              <a:buNone/>
            </a:pPr>
            <a:r>
              <a:rPr lang="en-US" sz="1800" b="1" smtClean="0">
                <a:latin typeface="Helvetica" pitchFamily="-107" charset="0"/>
              </a:rPr>
              <a:t>MODIS Collection 5 MOD06/MYD06 Retrieval Algorithm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Wingdings" pitchFamily="-107" charset="2"/>
              <a:buChar char="§"/>
            </a:pPr>
            <a:r>
              <a:rPr lang="en-US" sz="1800" u="sng" smtClean="0">
                <a:latin typeface="Helvetica" pitchFamily="-107" charset="0"/>
              </a:rPr>
              <a:t>To </a:t>
            </a:r>
            <a:r>
              <a:rPr lang="en-US" sz="1800" u="sng">
                <a:latin typeface="Helvetica" pitchFamily="-107" charset="0"/>
              </a:rPr>
              <a:t>retrieve or not to retrieve?</a:t>
            </a:r>
            <a:r>
              <a:rPr lang="en-US" sz="1800" u="sng" smtClean="0">
                <a:latin typeface="Helvetica" pitchFamily="-107" charset="0"/>
              </a:rPr>
              <a:t> </a:t>
            </a:r>
            <a:r>
              <a:rPr lang="en-US" sz="1800" smtClean="0">
                <a:latin typeface="Helvetica" pitchFamily="-107" charset="0"/>
              </a:rPr>
              <a:t>Cloud Mask + “</a:t>
            </a:r>
            <a:r>
              <a:rPr lang="en-US" sz="1800">
                <a:latin typeface="Helvetica" pitchFamily="-107" charset="0"/>
              </a:rPr>
              <a:t>Clear Sky Restoral” algorithm implemented after cloud </a:t>
            </a:r>
            <a:r>
              <a:rPr lang="en-US" sz="1800" smtClean="0">
                <a:latin typeface="Helvetica" pitchFamily="-107" charset="0"/>
              </a:rPr>
              <a:t>mask. Include cloud edge removal and 250m masking over the ocean.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Wingdings" pitchFamily="-107" charset="2"/>
              <a:buChar char="§"/>
            </a:pPr>
            <a:r>
              <a:rPr lang="en-US" sz="1800" u="sng">
                <a:latin typeface="Helvetica" pitchFamily="-107" charset="0"/>
              </a:rPr>
              <a:t>Cloud thermodynamic phase: liquid water or ice libraries?</a:t>
            </a:r>
            <a:r>
              <a:rPr lang="en-US" sz="1800" u="sng" smtClean="0">
                <a:latin typeface="Helvetica" pitchFamily="-107" charset="0"/>
              </a:rPr>
              <a:t> </a:t>
            </a:r>
            <a:r>
              <a:rPr lang="en-US" sz="1800" smtClean="0">
                <a:latin typeface="Helvetica" pitchFamily="-107" charset="0"/>
              </a:rPr>
              <a:t>MODIS SWIR bands have some information as does the IR – but continues to be a </a:t>
            </a:r>
            <a:r>
              <a:rPr lang="en-US" sz="1800">
                <a:latin typeface="Helvetica" pitchFamily="-107" charset="0"/>
              </a:rPr>
              <a:t>difficult problem (incomplete spectral coverage in SWIR)</a:t>
            </a:r>
            <a:r>
              <a:rPr lang="en-US" sz="1800" smtClean="0">
                <a:latin typeface="Helvetica" pitchFamily="-107" charset="0"/>
              </a:rPr>
              <a:t>!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Wingdings" pitchFamily="-107" charset="2"/>
              <a:buChar char="§"/>
            </a:pPr>
            <a:r>
              <a:rPr lang="en-US" sz="1800" u="sng" smtClean="0">
                <a:latin typeface="Helvetica" pitchFamily="-107" charset="0"/>
              </a:rPr>
              <a:t>Ice cloud models:</a:t>
            </a:r>
            <a:r>
              <a:rPr lang="en-US" sz="1800" smtClean="0">
                <a:latin typeface="Helvetica" pitchFamily="-107" charset="0"/>
              </a:rPr>
              <a:t> Realistic ice particle scattering calculations (Ping Yang) and cloud models (Baum, A. Heymsfield, et al.).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Wingdings" pitchFamily="-107" charset="2"/>
              <a:buChar char="§"/>
            </a:pPr>
            <a:r>
              <a:rPr lang="en-US" sz="1800" u="sng" smtClean="0">
                <a:latin typeface="Helvetica" pitchFamily="-107" charset="0"/>
              </a:rPr>
              <a:t>Surface spectral albedo</a:t>
            </a:r>
            <a:r>
              <a:rPr lang="en-US" sz="1800" b="1" smtClean="0">
                <a:latin typeface="Helvetica" pitchFamily="-107" charset="0"/>
              </a:rPr>
              <a:t>:</a:t>
            </a:r>
            <a:r>
              <a:rPr lang="en-US" sz="1800" smtClean="0">
                <a:latin typeface="Helvetica" pitchFamily="-107" charset="0"/>
              </a:rPr>
              <a:t> MODIS-derived (MOD43B, C. Schaff et al.) global snow-free land surface and snow/ice spectral albedo maps.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Wingdings" pitchFamily="-107" charset="2"/>
              <a:buChar char="§"/>
            </a:pPr>
            <a:r>
              <a:rPr lang="en-US" sz="1800" u="sng" smtClean="0">
                <a:latin typeface="Helvetica" pitchFamily="-107" charset="0"/>
              </a:rPr>
              <a:t>Retrieval uncertainty:</a:t>
            </a:r>
            <a:r>
              <a:rPr lang="en-US" sz="1800" smtClean="0">
                <a:latin typeface="Helvetica" pitchFamily="-107" charset="0"/>
              </a:rPr>
              <a:t> Pixel-level </a:t>
            </a:r>
            <a:r>
              <a:rPr lang="en-US" sz="1800" i="1" smtClean="0">
                <a:latin typeface="Symbol" pitchFamily="-107" charset="2"/>
                <a:sym typeface="Symbol" pitchFamily="-107" charset="2"/>
              </a:rPr>
              <a:t></a:t>
            </a:r>
            <a:r>
              <a:rPr lang="en-US" sz="1800" smtClean="0">
                <a:latin typeface="Helvetica" pitchFamily="-107" charset="0"/>
              </a:rPr>
              <a:t>, </a:t>
            </a:r>
            <a:r>
              <a:rPr lang="en-US" sz="1800" i="1" smtClean="0">
                <a:latin typeface="Helvetica" pitchFamily="-107" charset="0"/>
              </a:rPr>
              <a:t>r</a:t>
            </a:r>
            <a:r>
              <a:rPr lang="en-US" sz="1800" baseline="-25000" smtClean="0">
                <a:latin typeface="Helvetica" pitchFamily="-107" charset="0"/>
              </a:rPr>
              <a:t>e</a:t>
            </a:r>
            <a:r>
              <a:rPr lang="en-US" sz="1800" smtClean="0">
                <a:latin typeface="Helvetica" pitchFamily="-107" charset="0"/>
              </a:rPr>
              <a:t>, water path retrieval uncertainties from 3 fundamental error sources &amp; estimates for uncertainty in L3 means.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Wingdings" pitchFamily="-107" charset="2"/>
              <a:buChar char="§"/>
            </a:pPr>
            <a:r>
              <a:rPr lang="en-US" sz="1800" u="sng" smtClean="0">
                <a:latin typeface="Helvetica" pitchFamily="-107" charset="0"/>
              </a:rPr>
              <a:t>Multilayer</a:t>
            </a:r>
            <a:r>
              <a:rPr lang="en-US" sz="1800" u="sng">
                <a:latin typeface="Helvetica" pitchFamily="-107" charset="0"/>
              </a:rPr>
              <a:t>/multiphase scenes:</a:t>
            </a:r>
            <a:r>
              <a:rPr lang="en-US" sz="1800" b="1" smtClean="0">
                <a:latin typeface="Helvetica" pitchFamily="-107" charset="0"/>
              </a:rPr>
              <a:t> </a:t>
            </a:r>
            <a:r>
              <a:rPr lang="en-US" sz="1800" smtClean="0">
                <a:latin typeface="Helvetica" pitchFamily="-107" charset="0"/>
              </a:rPr>
              <a:t>Multilayer </a:t>
            </a:r>
            <a:r>
              <a:rPr lang="en-US" sz="1800">
                <a:latin typeface="Helvetica" pitchFamily="-107" charset="0"/>
              </a:rPr>
              <a:t>cloud </a:t>
            </a:r>
            <a:r>
              <a:rPr lang="en-US" sz="1800" smtClean="0">
                <a:latin typeface="Helvetica" pitchFamily="-107" charset="0"/>
              </a:rPr>
              <a:t>flag, w/separate aggregation in L3 (0.94 µm + CO</a:t>
            </a:r>
            <a:r>
              <a:rPr lang="en-US" sz="1800" baseline="-25000" smtClean="0">
                <a:latin typeface="Helvetica" pitchFamily="-107" charset="0"/>
              </a:rPr>
              <a:t>2</a:t>
            </a:r>
            <a:r>
              <a:rPr lang="en-US" sz="1800" smtClean="0">
                <a:latin typeface="Helvetica" pitchFamily="-107" charset="0"/>
              </a:rPr>
              <a:t> bands).</a:t>
            </a:r>
          </a:p>
          <a:p>
            <a:pPr marL="454025" lvl="1" eaLnBrk="1" hangingPunct="1">
              <a:lnSpc>
                <a:spcPct val="90000"/>
              </a:lnSpc>
              <a:spcAft>
                <a:spcPct val="20000"/>
              </a:spcAft>
              <a:buFont typeface="Times" pitchFamily="-107" charset="0"/>
              <a:buChar char="•"/>
            </a:pPr>
            <a:endParaRPr lang="en-US" sz="1800">
              <a:latin typeface="Helvetica" pitchFamily="-107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63538" y="2347913"/>
            <a:ext cx="685800" cy="3125787"/>
            <a:chOff x="363659" y="2348531"/>
            <a:chExt cx="685800" cy="3125319"/>
          </a:xfrm>
        </p:grpSpPr>
        <p:sp>
          <p:nvSpPr>
            <p:cNvPr id="24581" name="Right Arrow 3"/>
            <p:cNvSpPr>
              <a:spLocks noChangeArrowheads="1"/>
            </p:cNvSpPr>
            <p:nvPr/>
          </p:nvSpPr>
          <p:spPr bwMode="auto">
            <a:xfrm>
              <a:off x="363659" y="234853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2000" b="1"/>
            </a:p>
          </p:txBody>
        </p:sp>
        <p:sp>
          <p:nvSpPr>
            <p:cNvPr id="24582" name="Right Arrow 4"/>
            <p:cNvSpPr>
              <a:spLocks noChangeArrowheads="1"/>
            </p:cNvSpPr>
            <p:nvPr/>
          </p:nvSpPr>
          <p:spPr bwMode="auto">
            <a:xfrm>
              <a:off x="363659" y="3217699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2000" b="1"/>
            </a:p>
          </p:txBody>
        </p:sp>
        <p:sp>
          <p:nvSpPr>
            <p:cNvPr id="24583" name="Right Arrow 5"/>
            <p:cNvSpPr>
              <a:spLocks noChangeArrowheads="1"/>
            </p:cNvSpPr>
            <p:nvPr/>
          </p:nvSpPr>
          <p:spPr bwMode="auto">
            <a:xfrm>
              <a:off x="363659" y="4426384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2000" b="1"/>
            </a:p>
          </p:txBody>
        </p:sp>
        <p:sp>
          <p:nvSpPr>
            <p:cNvPr id="24584" name="Right Arrow 6"/>
            <p:cNvSpPr>
              <a:spLocks noChangeArrowheads="1"/>
            </p:cNvSpPr>
            <p:nvPr/>
          </p:nvSpPr>
          <p:spPr bwMode="auto">
            <a:xfrm>
              <a:off x="363659" y="5245250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/>
              <a:endParaRPr lang="en-US" sz="20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603250" y="1327150"/>
            <a:ext cx="3457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True Color Composite (0.65, 0.56, 0.47)</a:t>
            </a:r>
          </a:p>
        </p:txBody>
      </p:sp>
      <p:pic>
        <p:nvPicPr>
          <p:cNvPr id="28675" name="Picture 3" descr="c5-2001081-1405-cpop"/>
          <p:cNvPicPr>
            <a:picLocks noChangeAspect="1" noChangeArrowheads="1"/>
          </p:cNvPicPr>
          <p:nvPr/>
        </p:nvPicPr>
        <p:blipFill>
          <a:blip r:embed="rId3"/>
          <a:srcRect r="14435"/>
          <a:stretch>
            <a:fillRect/>
          </a:stretch>
        </p:blipFill>
        <p:spPr bwMode="auto">
          <a:xfrm>
            <a:off x="4764088" y="1627188"/>
            <a:ext cx="41767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38125" y="190500"/>
            <a:ext cx="8534400" cy="12827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sz="2400" smtClean="0">
                <a:solidFill>
                  <a:srgbClr val="000090"/>
                </a:solidFill>
              </a:rPr>
              <a:t>MODIS Cloud Thermodynamic Phase Example</a:t>
            </a:r>
            <a:br>
              <a:rPr lang="en-US" sz="2400" smtClean="0">
                <a:solidFill>
                  <a:srgbClr val="000090"/>
                </a:solidFill>
              </a:rPr>
            </a:br>
            <a:r>
              <a:rPr lang="en-US" sz="2000" smtClean="0">
                <a:ea typeface="Arial" pitchFamily="-107" charset="0"/>
                <a:cs typeface="Arial" pitchFamily="-107" charset="0"/>
              </a:rPr>
              <a:t>Algorithm: combination of VIS/SWIR, IR spectral tests</a:t>
            </a: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5851525" y="6021388"/>
            <a:ext cx="1017588" cy="277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Liquid water</a:t>
            </a:r>
          </a:p>
        </p:txBody>
      </p:sp>
      <p:sp>
        <p:nvSpPr>
          <p:cNvPr id="279559" name="Text Box 7"/>
          <p:cNvSpPr txBox="1">
            <a:spLocks noChangeArrowheads="1"/>
          </p:cNvSpPr>
          <p:nvPr/>
        </p:nvSpPr>
        <p:spPr bwMode="auto">
          <a:xfrm>
            <a:off x="5019675" y="6021388"/>
            <a:ext cx="8651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Clear Sky</a:t>
            </a:r>
          </a:p>
        </p:txBody>
      </p:sp>
      <p:sp>
        <p:nvSpPr>
          <p:cNvPr id="279560" name="Text Box 8"/>
          <p:cNvSpPr txBox="1">
            <a:spLocks noChangeArrowheads="1"/>
          </p:cNvSpPr>
          <p:nvPr/>
        </p:nvSpPr>
        <p:spPr bwMode="auto">
          <a:xfrm>
            <a:off x="7142163" y="6021388"/>
            <a:ext cx="390525" cy="277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Ice</a:t>
            </a:r>
          </a:p>
        </p:txBody>
      </p:sp>
      <p:sp>
        <p:nvSpPr>
          <p:cNvPr id="279561" name="Text Box 9"/>
          <p:cNvSpPr txBox="1">
            <a:spLocks noChangeArrowheads="1"/>
          </p:cNvSpPr>
          <p:nvPr/>
        </p:nvSpPr>
        <p:spPr bwMode="auto">
          <a:xfrm>
            <a:off x="7829550" y="6021388"/>
            <a:ext cx="842963" cy="277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Uncertain</a:t>
            </a:r>
          </a:p>
        </p:txBody>
      </p:sp>
      <p:sp>
        <p:nvSpPr>
          <p:cNvPr id="279562" name="Rectangle 10"/>
          <p:cNvSpPr>
            <a:spLocks noChangeArrowheads="1"/>
          </p:cNvSpPr>
          <p:nvPr/>
        </p:nvSpPr>
        <p:spPr bwMode="auto">
          <a:xfrm>
            <a:off x="5851525" y="1327150"/>
            <a:ext cx="2030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Thermodynamic Phase</a:t>
            </a:r>
          </a:p>
        </p:txBody>
      </p:sp>
      <p:sp>
        <p:nvSpPr>
          <p:cNvPr id="28682" name="Rectangle 12"/>
          <p:cNvSpPr>
            <a:spLocks noChangeArrowheads="1"/>
          </p:cNvSpPr>
          <p:nvPr/>
        </p:nvSpPr>
        <p:spPr bwMode="auto">
          <a:xfrm>
            <a:off x="0" y="6400800"/>
            <a:ext cx="20415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595959"/>
                </a:solidFill>
                <a:ea typeface="Arial" pitchFamily="-107" charset="0"/>
                <a:cs typeface="Arial" pitchFamily="-107" charset="0"/>
              </a:rPr>
              <a:t>Collection 5 processing</a:t>
            </a:r>
          </a:p>
        </p:txBody>
      </p:sp>
      <p:sp>
        <p:nvSpPr>
          <p:cNvPr id="28683" name="Rectangle 13"/>
          <p:cNvSpPr>
            <a:spLocks noChangeArrowheads="1"/>
          </p:cNvSpPr>
          <p:nvPr/>
        </p:nvSpPr>
        <p:spPr bwMode="auto">
          <a:xfrm>
            <a:off x="152400" y="5761038"/>
            <a:ext cx="2576513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595959"/>
                </a:solidFill>
                <a:ea typeface="Arial" pitchFamily="-107" charset="0"/>
                <a:cs typeface="Arial" pitchFamily="-107" charset="0"/>
              </a:rPr>
              <a:t>MODIS Terra, March 22, 2001</a:t>
            </a:r>
          </a:p>
        </p:txBody>
      </p:sp>
      <p:pic>
        <p:nvPicPr>
          <p:cNvPr id="28684" name="Picture 14" descr="l1b-20010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1627188"/>
            <a:ext cx="4186238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5" descr="c5-2001081-1405-cpop"/>
          <p:cNvPicPr>
            <a:picLocks noChangeArrowheads="1"/>
          </p:cNvPicPr>
          <p:nvPr/>
        </p:nvPicPr>
        <p:blipFill>
          <a:blip r:embed="rId5"/>
          <a:srcRect l="35201" t="88560" r="19881" b="9497"/>
          <a:stretch>
            <a:fillRect/>
          </a:stretch>
        </p:blipFill>
        <p:spPr bwMode="auto">
          <a:xfrm>
            <a:off x="5908675" y="5910263"/>
            <a:ext cx="2819400" cy="15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6" name="Picture 16" descr="c5-2001081-1405-cpop"/>
          <p:cNvPicPr preferRelativeResize="0">
            <a:picLocks noChangeArrowheads="1"/>
          </p:cNvPicPr>
          <p:nvPr/>
        </p:nvPicPr>
        <p:blipFill>
          <a:blip r:embed="rId3"/>
          <a:srcRect l="88698" t="11800" r="9326" b="86079"/>
          <a:stretch>
            <a:fillRect/>
          </a:stretch>
        </p:blipFill>
        <p:spPr bwMode="auto">
          <a:xfrm>
            <a:off x="5454650" y="5910263"/>
            <a:ext cx="4572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7" name="Picture 17" descr="c5-2001081-1405-cpop"/>
          <p:cNvPicPr>
            <a:picLocks noChangeArrowheads="1"/>
          </p:cNvPicPr>
          <p:nvPr/>
        </p:nvPicPr>
        <p:blipFill>
          <a:blip r:embed="rId3"/>
          <a:srcRect l="88937" t="7880" r="9395" b="90080"/>
          <a:stretch>
            <a:fillRect/>
          </a:stretch>
        </p:blipFill>
        <p:spPr bwMode="auto">
          <a:xfrm>
            <a:off x="4994275" y="5910263"/>
            <a:ext cx="4572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ChangeArrowheads="1"/>
          </p:cNvSpPr>
          <p:nvPr/>
        </p:nvSpPr>
        <p:spPr bwMode="auto">
          <a:xfrm>
            <a:off x="219075" y="247650"/>
            <a:ext cx="87995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solidFill>
                  <a:srgbClr val="000090"/>
                </a:solidFill>
              </a:rPr>
              <a:t>Example MYD06 Retrieval Phase vs. CALIPSO*</a:t>
            </a:r>
            <a:r>
              <a:rPr lang="en-US">
                <a:solidFill>
                  <a:srgbClr val="0000C1"/>
                </a:solidFill>
              </a:rPr>
              <a:t/>
            </a:r>
            <a:br>
              <a:rPr lang="en-US">
                <a:solidFill>
                  <a:srgbClr val="0000C1"/>
                </a:solidFill>
              </a:rPr>
            </a:br>
            <a:endParaRPr lang="en-US" sz="2000"/>
          </a:p>
        </p:txBody>
      </p:sp>
      <p:sp>
        <p:nvSpPr>
          <p:cNvPr id="30723" name="Text Box 11"/>
          <p:cNvSpPr txBox="1">
            <a:spLocks noChangeArrowheads="1"/>
          </p:cNvSpPr>
          <p:nvPr/>
        </p:nvSpPr>
        <p:spPr bwMode="auto">
          <a:xfrm>
            <a:off x="1068388" y="1803400"/>
            <a:ext cx="468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Text Box 12"/>
          <p:cNvSpPr txBox="1">
            <a:spLocks noChangeArrowheads="1"/>
          </p:cNvSpPr>
          <p:nvPr/>
        </p:nvSpPr>
        <p:spPr bwMode="auto">
          <a:xfrm>
            <a:off x="1158875" y="869950"/>
            <a:ext cx="676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* </a:t>
            </a:r>
            <a:r>
              <a:rPr lang="en-US" i="1"/>
              <a:t>Bob Holz et al. (not the CALIPSO phase product) </a:t>
            </a:r>
          </a:p>
        </p:txBody>
      </p:sp>
      <p:sp>
        <p:nvSpPr>
          <p:cNvPr id="30725" name="Text Box 27"/>
          <p:cNvSpPr txBox="1">
            <a:spLocks noChangeArrowheads="1"/>
          </p:cNvSpPr>
          <p:nvPr/>
        </p:nvSpPr>
        <p:spPr bwMode="auto">
          <a:xfrm>
            <a:off x="1398588" y="1598613"/>
            <a:ext cx="6640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CALIPSO “single layer” co-locations, August 2006, ±60° latitude</a:t>
            </a:r>
          </a:p>
        </p:txBody>
      </p:sp>
      <p:grpSp>
        <p:nvGrpSpPr>
          <p:cNvPr id="30726" name="Group 31"/>
          <p:cNvGrpSpPr>
            <a:grpSpLocks/>
          </p:cNvGrpSpPr>
          <p:nvPr/>
        </p:nvGrpSpPr>
        <p:grpSpPr bwMode="auto">
          <a:xfrm>
            <a:off x="271463" y="1981200"/>
            <a:ext cx="8542337" cy="3836988"/>
            <a:chOff x="155" y="1573"/>
            <a:chExt cx="5381" cy="2417"/>
          </a:xfrm>
        </p:grpSpPr>
        <p:sp>
          <p:nvSpPr>
            <p:cNvPr id="414738" name="Rectangle 18"/>
            <p:cNvSpPr>
              <a:spLocks noChangeArrowheads="1"/>
            </p:cNvSpPr>
            <p:nvPr/>
          </p:nvSpPr>
          <p:spPr bwMode="auto">
            <a:xfrm>
              <a:off x="155" y="1573"/>
              <a:ext cx="5381" cy="24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0733" name="Picture 13" descr="MODIS_VISPhase_Flag_Hist_CalipsoWat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" y="1637"/>
              <a:ext cx="2631" cy="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14" descr="MODIS_VISPhase_Flag_Hist_CalipsoI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03" y="1634"/>
              <a:ext cx="2608" cy="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5" name="Rectangle 16"/>
            <p:cNvSpPr>
              <a:spLocks noChangeArrowheads="1"/>
            </p:cNvSpPr>
            <p:nvPr/>
          </p:nvSpPr>
          <p:spPr bwMode="auto">
            <a:xfrm>
              <a:off x="473" y="3749"/>
              <a:ext cx="225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Cloud_Phase_Optical_Properties </a:t>
              </a:r>
              <a:r>
                <a:rPr lang="en-US" sz="1600"/>
                <a:t>flag</a:t>
              </a:r>
            </a:p>
          </p:txBody>
        </p:sp>
        <p:sp>
          <p:nvSpPr>
            <p:cNvPr id="30736" name="Rectangle 17"/>
            <p:cNvSpPr>
              <a:spLocks noChangeArrowheads="1"/>
            </p:cNvSpPr>
            <p:nvPr/>
          </p:nvSpPr>
          <p:spPr bwMode="auto">
            <a:xfrm>
              <a:off x="3166" y="3749"/>
              <a:ext cx="225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Cloud_Phase_Optical_Properties </a:t>
              </a:r>
              <a:r>
                <a:rPr lang="en-US" sz="1600"/>
                <a:t>flag</a:t>
              </a:r>
            </a:p>
          </p:txBody>
        </p:sp>
        <p:sp>
          <p:nvSpPr>
            <p:cNvPr id="30737" name="Text Box 19"/>
            <p:cNvSpPr txBox="1">
              <a:spLocks noChangeArrowheads="1"/>
            </p:cNvSpPr>
            <p:nvPr/>
          </p:nvSpPr>
          <p:spPr bwMode="auto">
            <a:xfrm>
              <a:off x="561" y="2746"/>
              <a:ext cx="57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no</a:t>
              </a:r>
            </a:p>
            <a:p>
              <a:r>
                <a:rPr lang="en-US" sz="1600"/>
                <a:t>retrieval</a:t>
              </a:r>
            </a:p>
          </p:txBody>
        </p:sp>
        <p:sp>
          <p:nvSpPr>
            <p:cNvPr id="30738" name="Text Box 20"/>
            <p:cNvSpPr txBox="1">
              <a:spLocks noChangeArrowheads="1"/>
            </p:cNvSpPr>
            <p:nvPr/>
          </p:nvSpPr>
          <p:spPr bwMode="auto">
            <a:xfrm>
              <a:off x="1445" y="2049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liquid</a:t>
              </a:r>
            </a:p>
          </p:txBody>
        </p:sp>
        <p:sp>
          <p:nvSpPr>
            <p:cNvPr id="30739" name="Text Box 21"/>
            <p:cNvSpPr txBox="1">
              <a:spLocks noChangeArrowheads="1"/>
            </p:cNvSpPr>
            <p:nvPr/>
          </p:nvSpPr>
          <p:spPr bwMode="auto">
            <a:xfrm>
              <a:off x="1457" y="3377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ice</a:t>
              </a:r>
            </a:p>
          </p:txBody>
        </p:sp>
        <p:sp>
          <p:nvSpPr>
            <p:cNvPr id="30740" name="Text Box 22"/>
            <p:cNvSpPr txBox="1">
              <a:spLocks noChangeArrowheads="1"/>
            </p:cNvSpPr>
            <p:nvPr/>
          </p:nvSpPr>
          <p:spPr bwMode="auto">
            <a:xfrm>
              <a:off x="1735" y="3430"/>
              <a:ext cx="8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undetermined</a:t>
              </a:r>
            </a:p>
          </p:txBody>
        </p:sp>
        <p:sp>
          <p:nvSpPr>
            <p:cNvPr id="30741" name="Text Box 23"/>
            <p:cNvSpPr txBox="1">
              <a:spLocks noChangeArrowheads="1"/>
            </p:cNvSpPr>
            <p:nvPr/>
          </p:nvSpPr>
          <p:spPr bwMode="auto">
            <a:xfrm>
              <a:off x="3275" y="2759"/>
              <a:ext cx="57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no</a:t>
              </a:r>
            </a:p>
            <a:p>
              <a:r>
                <a:rPr lang="en-US" sz="1600"/>
                <a:t>retrieval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 rot="-5400000">
              <a:off x="3791" y="3125"/>
              <a:ext cx="4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liquid</a:t>
              </a:r>
            </a:p>
          </p:txBody>
        </p:sp>
        <p:sp>
          <p:nvSpPr>
            <p:cNvPr id="30743" name="Text Box 25"/>
            <p:cNvSpPr txBox="1">
              <a:spLocks noChangeArrowheads="1"/>
            </p:cNvSpPr>
            <p:nvPr/>
          </p:nvSpPr>
          <p:spPr bwMode="auto">
            <a:xfrm>
              <a:off x="4448" y="2049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ice</a:t>
              </a:r>
            </a:p>
          </p:txBody>
        </p:sp>
        <p:sp>
          <p:nvSpPr>
            <p:cNvPr id="30744" name="Text Box 26"/>
            <p:cNvSpPr txBox="1">
              <a:spLocks noChangeArrowheads="1"/>
            </p:cNvSpPr>
            <p:nvPr/>
          </p:nvSpPr>
          <p:spPr bwMode="auto">
            <a:xfrm>
              <a:off x="4449" y="3431"/>
              <a:ext cx="8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undetermined</a:t>
              </a:r>
            </a:p>
          </p:txBody>
        </p:sp>
        <p:sp>
          <p:nvSpPr>
            <p:cNvPr id="30745" name="Text Box 29"/>
            <p:cNvSpPr txBox="1">
              <a:spLocks noChangeArrowheads="1"/>
            </p:cNvSpPr>
            <p:nvPr/>
          </p:nvSpPr>
          <p:spPr bwMode="auto">
            <a:xfrm>
              <a:off x="672" y="1588"/>
              <a:ext cx="1972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CALPSO-derived liquid clouds</a:t>
              </a:r>
            </a:p>
          </p:txBody>
        </p:sp>
        <p:sp>
          <p:nvSpPr>
            <p:cNvPr id="30746" name="Text Box 30"/>
            <p:cNvSpPr txBox="1">
              <a:spLocks noChangeArrowheads="1"/>
            </p:cNvSpPr>
            <p:nvPr/>
          </p:nvSpPr>
          <p:spPr bwMode="auto">
            <a:xfrm>
              <a:off x="3404" y="1588"/>
              <a:ext cx="1809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CALPSO-derived ice clouds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2251075" y="4903788"/>
            <a:ext cx="552450" cy="477837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97575" y="4854575"/>
            <a:ext cx="693738" cy="454025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Straight Arrow Connector 25"/>
          <p:cNvCxnSpPr>
            <a:endCxn id="23" idx="4"/>
          </p:cNvCxnSpPr>
          <p:nvPr/>
        </p:nvCxnSpPr>
        <p:spPr>
          <a:xfrm rot="10800000">
            <a:off x="2527300" y="5381625"/>
            <a:ext cx="766763" cy="730250"/>
          </a:xfrm>
          <a:prstGeom prst="straightConnector1">
            <a:avLst/>
          </a:prstGeom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4" idx="4"/>
          </p:cNvCxnSpPr>
          <p:nvPr/>
        </p:nvCxnSpPr>
        <p:spPr>
          <a:xfrm flipV="1">
            <a:off x="5118100" y="5308600"/>
            <a:ext cx="1225550" cy="839788"/>
          </a:xfrm>
          <a:prstGeom prst="straightConnector1">
            <a:avLst/>
          </a:prstGeom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68663" y="6061075"/>
            <a:ext cx="19034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incorrect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3" descr="Collection 5 Habit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25" y="1514475"/>
            <a:ext cx="675957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152400" y="509588"/>
            <a:ext cx="8839200" cy="8382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90"/>
                </a:solidFill>
              </a:rPr>
              <a:t>Ice Crystal Habit Distributions</a:t>
            </a:r>
            <a:br>
              <a:rPr lang="en-US" sz="2400">
                <a:solidFill>
                  <a:srgbClr val="000090"/>
                </a:solidFill>
              </a:rPr>
            </a:br>
            <a:r>
              <a:rPr lang="en-US" sz="2400">
                <a:solidFill>
                  <a:srgbClr val="000090"/>
                </a:solidFill>
              </a:rPr>
              <a:t> used in Collection 5 Light Scattering Calculations</a:t>
            </a:r>
          </a:p>
        </p:txBody>
      </p:sp>
      <p:sp>
        <p:nvSpPr>
          <p:cNvPr id="34820" name="Rectangle 1026"/>
          <p:cNvSpPr>
            <a:spLocks noChangeArrowheads="1"/>
          </p:cNvSpPr>
          <p:nvPr/>
        </p:nvSpPr>
        <p:spPr bwMode="auto">
          <a:xfrm>
            <a:off x="1439863" y="5867400"/>
            <a:ext cx="626427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Scattering Calculations made by Ping Yang, et al., TX A&amp;M Model distributions by Baum, Heymsfield, et al. (2005)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598738" y="793750"/>
            <a:ext cx="5749925" cy="5964238"/>
          </a:xfrm>
          <a:prstGeom prst="rect">
            <a:avLst/>
          </a:prstGeom>
          <a:solidFill>
            <a:schemeClr val="bg1"/>
          </a:solidFill>
          <a:ln w="9525">
            <a:solidFill>
              <a:srgbClr val="BFBFB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baseline="-25000"/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title"/>
          </p:nvPr>
        </p:nvSpPr>
        <p:spPr>
          <a:xfrm>
            <a:off x="166688" y="104775"/>
            <a:ext cx="8839200" cy="838200"/>
          </a:xfrm>
        </p:spPr>
        <p:txBody>
          <a:bodyPr/>
          <a:lstStyle/>
          <a:p>
            <a:pPr eaLnBrk="1" hangingPunct="1"/>
            <a:r>
              <a:rPr lang="en-US" sz="2200">
                <a:solidFill>
                  <a:srgbClr val="000090"/>
                </a:solidFill>
                <a:ea typeface="Arial" pitchFamily="-107" charset="0"/>
                <a:cs typeface="Arial" pitchFamily="-107" charset="0"/>
              </a:rPr>
              <a:t>Monthly Mean Ice Cloud Optical Thickness &amp; Retrieval Fraction</a:t>
            </a:r>
          </a:p>
        </p:txBody>
      </p:sp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44450" y="1600200"/>
            <a:ext cx="26336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</a:pPr>
            <a:r>
              <a:rPr lang="en-US"/>
              <a:t>April 2005</a:t>
            </a:r>
          </a:p>
          <a:p>
            <a:pPr marL="233363" indent="-233363" algn="ctr">
              <a:lnSpc>
                <a:spcPct val="90000"/>
              </a:lnSpc>
              <a:spcBef>
                <a:spcPct val="20000"/>
              </a:spcBef>
            </a:pPr>
            <a:r>
              <a:rPr lang="en-US"/>
              <a:t>Aqua C5 (QA mean)</a:t>
            </a:r>
          </a:p>
        </p:txBody>
      </p:sp>
      <p:pic>
        <p:nvPicPr>
          <p:cNvPr id="38917" name="Picture 2" descr="Cloud Optical Thickness"/>
          <p:cNvPicPr>
            <a:picLocks noChangeArrowheads="1"/>
          </p:cNvPicPr>
          <p:nvPr/>
        </p:nvPicPr>
        <p:blipFill>
          <a:blip r:embed="rId3"/>
          <a:srcRect t="50533"/>
          <a:stretch>
            <a:fillRect/>
          </a:stretch>
        </p:blipFill>
        <p:spPr bwMode="auto">
          <a:xfrm>
            <a:off x="2932113" y="955675"/>
            <a:ext cx="5283200" cy="25320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8918" name="Picture 6" descr="C5-C4 fc and C5 final"/>
          <p:cNvPicPr>
            <a:picLocks noChangeAspect="1" noChangeArrowheads="1"/>
          </p:cNvPicPr>
          <p:nvPr/>
        </p:nvPicPr>
        <p:blipFill>
          <a:blip r:embed="rId4"/>
          <a:srcRect t="46536" r="53091" b="3261"/>
          <a:stretch>
            <a:fillRect/>
          </a:stretch>
        </p:blipFill>
        <p:spPr bwMode="auto">
          <a:xfrm>
            <a:off x="2894013" y="3562350"/>
            <a:ext cx="4826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5918</TotalTime>
  <Words>2179</Words>
  <Application>Microsoft Macintosh PowerPoint</Application>
  <PresentationFormat>On-screen Show (4:3)</PresentationFormat>
  <Paragraphs>227</Paragraphs>
  <Slides>20</Slides>
  <Notes>19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Ten Years of Cloud Optical/Microphysical Measurements from MODIS  </vt:lpstr>
      <vt:lpstr>Slide 2</vt:lpstr>
      <vt:lpstr>Cloud Optical Remote Sensing: A Perspective</vt:lpstr>
      <vt:lpstr>Summary of MODIS Cloud Products</vt:lpstr>
      <vt:lpstr>Cloud Optical &amp; Microphysical Retrieval Challenges</vt:lpstr>
      <vt:lpstr>MODIS Cloud Thermodynamic Phase Example Algorithm: combination of VIS/SWIR, IR spectral tests</vt:lpstr>
      <vt:lpstr>Slide 7</vt:lpstr>
      <vt:lpstr>Ice Crystal Habit Distributions  used in Collection 5 Light Scattering Calculations</vt:lpstr>
      <vt:lpstr>Monthly Mean Ice Cloud Optical Thickness &amp; Retrieval Fraction</vt:lpstr>
      <vt:lpstr>Slide 10</vt:lpstr>
      <vt:lpstr>Slide 11</vt:lpstr>
      <vt:lpstr>Monthly Mean Cloud Effective Radius Terra, QA Mean, July 2006</vt:lpstr>
      <vt:lpstr>Slide 13</vt:lpstr>
      <vt:lpstr>Slide 14</vt:lpstr>
      <vt:lpstr>Slide 15</vt:lpstr>
      <vt:lpstr>Level-3 Probability Distributions of Cloud Effective Radius July 2006</vt:lpstr>
      <vt:lpstr>MODIS Optical Thickness vs Effective Radius 2D Histograms Marine Stratocumulus (Sc) Water Clouds, August 2007 </vt:lpstr>
      <vt:lpstr>Slide 18</vt:lpstr>
      <vt:lpstr>Slide 19</vt:lpstr>
      <vt:lpstr>Slide 20</vt:lpstr>
    </vt:vector>
  </TitlesOfParts>
  <Company>NASA GSFC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 Platnick</dc:creator>
  <cp:lastModifiedBy>S Platnick</cp:lastModifiedBy>
  <cp:revision>171</cp:revision>
  <dcterms:created xsi:type="dcterms:W3CDTF">2009-08-07T15:32:42Z</dcterms:created>
  <dcterms:modified xsi:type="dcterms:W3CDTF">2009-08-07T15:34:24Z</dcterms:modified>
</cp:coreProperties>
</file>